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Canva Sans Bold Italics" panose="020B0604020202020204" charset="0"/>
      <p:regular r:id="rId33"/>
    </p:embeddedFont>
    <p:embeddedFont>
      <p:font typeface="Telegraf 1" panose="020B0604020202020204" charset="-18"/>
      <p:regular r:id="rId34"/>
    </p:embeddedFont>
    <p:embeddedFont>
      <p:font typeface="Telegraf 1 Bold" panose="020B0604020202020204" charset="-18"/>
      <p:regular r:id="rId35"/>
    </p:embeddedFont>
    <p:embeddedFont>
      <p:font typeface="Telegraf 2" panose="020B0604020202020204" charset="-18"/>
      <p:regular r:id="rId36"/>
    </p:embeddedFont>
    <p:embeddedFont>
      <p:font typeface="Telegraf 2 Bold" panose="020B0604020202020204" charset="-18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sv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7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4.pn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86963" y="-1368152"/>
            <a:ext cx="7317775" cy="12199767"/>
            <a:chOff x="0" y="0"/>
            <a:chExt cx="9757033" cy="16266356"/>
          </a:xfrm>
        </p:grpSpPr>
        <p:sp>
          <p:nvSpPr>
            <p:cNvPr id="3" name="AutoShape 3"/>
            <p:cNvSpPr/>
            <p:nvPr/>
          </p:nvSpPr>
          <p:spPr>
            <a:xfrm rot="4371966">
              <a:off x="-2787099" y="5391308"/>
              <a:ext cx="15331232" cy="5483741"/>
            </a:xfrm>
            <a:prstGeom prst="rect">
              <a:avLst/>
            </a:prstGeom>
            <a:solidFill>
              <a:srgbClr val="84C0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 rot="4442485">
              <a:off x="-490469" y="9679743"/>
              <a:ext cx="7802076" cy="468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800359">
            <a:off x="9259123" y="-1060208"/>
            <a:ext cx="9520130" cy="21112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538322" y="2294909"/>
            <a:ext cx="14103239" cy="8899699"/>
            <a:chOff x="0" y="0"/>
            <a:chExt cx="18804318" cy="11866265"/>
          </a:xfrm>
        </p:grpSpPr>
        <p:sp>
          <p:nvSpPr>
            <p:cNvPr id="7" name="AutoShape 7"/>
            <p:cNvSpPr/>
            <p:nvPr/>
          </p:nvSpPr>
          <p:spPr>
            <a:xfrm rot="-231404">
              <a:off x="338355" y="597567"/>
              <a:ext cx="18127609" cy="10671131"/>
            </a:xfrm>
            <a:prstGeom prst="rect">
              <a:avLst/>
            </a:prstGeom>
            <a:solidFill>
              <a:srgbClr val="189C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 rot="-204982">
              <a:off x="2893966" y="1516063"/>
              <a:ext cx="14117632" cy="7448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0"/>
                </a:lnSpc>
              </a:pPr>
              <a:r>
                <a:rPr lang="en-US" sz="12000">
                  <a:solidFill>
                    <a:srgbClr val="FFFFFF"/>
                  </a:solidFill>
                  <a:latin typeface="Telegraf 1 Bold"/>
                </a:rPr>
                <a:t>From Chaos to Clarity: </a:t>
              </a:r>
            </a:p>
            <a:p>
              <a:pPr>
                <a:lnSpc>
                  <a:spcPts val="14400"/>
                </a:lnSpc>
              </a:pPr>
              <a:r>
                <a:rPr lang="en-US" sz="12000">
                  <a:solidFill>
                    <a:srgbClr val="FFFFFF"/>
                  </a:solidFill>
                  <a:latin typeface="Telegraf 1 Bold"/>
                </a:rPr>
                <a:t>An LLM-Ride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7500" y="991394"/>
            <a:ext cx="2954535" cy="106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Telegraf 1"/>
              </a:rPr>
              <a:t>Neural </a:t>
            </a:r>
          </a:p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Telegraf 1"/>
              </a:rPr>
              <a:t>Neatworks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249031" y="1891866"/>
            <a:ext cx="1874707" cy="1609766"/>
          </a:xfrm>
          <a:custGeom>
            <a:avLst/>
            <a:gdLst/>
            <a:ahLst/>
            <a:cxnLst/>
            <a:rect l="l" t="t" r="r" b="b"/>
            <a:pathLst>
              <a:path w="1874707" h="1609766">
                <a:moveTo>
                  <a:pt x="0" y="0"/>
                </a:moveTo>
                <a:lnTo>
                  <a:pt x="1874706" y="0"/>
                </a:lnTo>
                <a:lnTo>
                  <a:pt x="1874706" y="1609767"/>
                </a:lnTo>
                <a:lnTo>
                  <a:pt x="0" y="1609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321947" y="4005061"/>
            <a:ext cx="1874707" cy="970942"/>
          </a:xfrm>
          <a:custGeom>
            <a:avLst/>
            <a:gdLst/>
            <a:ahLst/>
            <a:cxnLst/>
            <a:rect l="l" t="t" r="r" b="b"/>
            <a:pathLst>
              <a:path w="1874707" h="970942">
                <a:moveTo>
                  <a:pt x="0" y="0"/>
                </a:moveTo>
                <a:lnTo>
                  <a:pt x="1874706" y="0"/>
                </a:lnTo>
                <a:lnTo>
                  <a:pt x="1874706" y="970942"/>
                </a:lnTo>
                <a:lnTo>
                  <a:pt x="0" y="970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019188" y="136763"/>
            <a:ext cx="2229843" cy="891937"/>
          </a:xfrm>
          <a:custGeom>
            <a:avLst/>
            <a:gdLst/>
            <a:ahLst/>
            <a:cxnLst/>
            <a:rect l="l" t="t" r="r" b="b"/>
            <a:pathLst>
              <a:path w="2229843" h="891937">
                <a:moveTo>
                  <a:pt x="0" y="0"/>
                </a:moveTo>
                <a:lnTo>
                  <a:pt x="2229843" y="0"/>
                </a:lnTo>
                <a:lnTo>
                  <a:pt x="2229843" y="891937"/>
                </a:lnTo>
                <a:lnTo>
                  <a:pt x="0" y="89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517068" y="212116"/>
            <a:ext cx="1484464" cy="1176322"/>
          </a:xfrm>
          <a:custGeom>
            <a:avLst/>
            <a:gdLst/>
            <a:ahLst/>
            <a:cxnLst/>
            <a:rect l="l" t="t" r="r" b="b"/>
            <a:pathLst>
              <a:path w="1484464" h="1176322">
                <a:moveTo>
                  <a:pt x="0" y="0"/>
                </a:moveTo>
                <a:lnTo>
                  <a:pt x="1484464" y="0"/>
                </a:lnTo>
                <a:lnTo>
                  <a:pt x="1484464" y="1176322"/>
                </a:lnTo>
                <a:lnTo>
                  <a:pt x="0" y="1176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552490" y="7717509"/>
            <a:ext cx="509151" cy="381863"/>
          </a:xfrm>
          <a:custGeom>
            <a:avLst/>
            <a:gdLst/>
            <a:ahLst/>
            <a:cxnLst/>
            <a:rect l="l" t="t" r="r" b="b"/>
            <a:pathLst>
              <a:path w="509151" h="381863">
                <a:moveTo>
                  <a:pt x="0" y="0"/>
                </a:moveTo>
                <a:lnTo>
                  <a:pt x="509152" y="0"/>
                </a:lnTo>
                <a:lnTo>
                  <a:pt x="509152" y="381863"/>
                </a:lnTo>
                <a:lnTo>
                  <a:pt x="0" y="38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552490" y="8185097"/>
            <a:ext cx="504864" cy="378648"/>
          </a:xfrm>
          <a:custGeom>
            <a:avLst/>
            <a:gdLst/>
            <a:ahLst/>
            <a:cxnLst/>
            <a:rect l="l" t="t" r="r" b="b"/>
            <a:pathLst>
              <a:path w="504864" h="378648">
                <a:moveTo>
                  <a:pt x="0" y="0"/>
                </a:moveTo>
                <a:lnTo>
                  <a:pt x="504865" y="0"/>
                </a:lnTo>
                <a:lnTo>
                  <a:pt x="504865" y="378648"/>
                </a:lnTo>
                <a:lnTo>
                  <a:pt x="0" y="378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564917" y="8649470"/>
            <a:ext cx="492438" cy="327695"/>
          </a:xfrm>
          <a:custGeom>
            <a:avLst/>
            <a:gdLst/>
            <a:ahLst/>
            <a:cxnLst/>
            <a:rect l="l" t="t" r="r" b="b"/>
            <a:pathLst>
              <a:path w="492438" h="327695">
                <a:moveTo>
                  <a:pt x="0" y="0"/>
                </a:moveTo>
                <a:lnTo>
                  <a:pt x="492438" y="0"/>
                </a:lnTo>
                <a:lnTo>
                  <a:pt x="492438" y="327695"/>
                </a:lnTo>
                <a:lnTo>
                  <a:pt x="0" y="327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566861" y="9062890"/>
            <a:ext cx="490494" cy="326996"/>
          </a:xfrm>
          <a:custGeom>
            <a:avLst/>
            <a:gdLst/>
            <a:ahLst/>
            <a:cxnLst/>
            <a:rect l="l" t="t" r="r" b="b"/>
            <a:pathLst>
              <a:path w="490494" h="326996">
                <a:moveTo>
                  <a:pt x="0" y="0"/>
                </a:moveTo>
                <a:lnTo>
                  <a:pt x="490494" y="0"/>
                </a:lnTo>
                <a:lnTo>
                  <a:pt x="490494" y="326996"/>
                </a:lnTo>
                <a:lnTo>
                  <a:pt x="0" y="326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951136" y="7688984"/>
            <a:ext cx="2861754" cy="1774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Telegraf 1"/>
              </a:rPr>
              <a:t>   Diego </a:t>
            </a:r>
            <a:r>
              <a:rPr lang="en-US" sz="2499" dirty="0" err="1">
                <a:solidFill>
                  <a:srgbClr val="FFFFFF"/>
                </a:solidFill>
                <a:latin typeface="Telegraf 1"/>
              </a:rPr>
              <a:t>Andrino</a:t>
            </a:r>
            <a:endParaRPr lang="en-US" sz="2499" dirty="0">
              <a:solidFill>
                <a:srgbClr val="FFFFFF"/>
              </a:solidFill>
              <a:latin typeface="Telegraf 1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Telegraf 1"/>
              </a:rPr>
              <a:t>   Jan </a:t>
            </a:r>
            <a:r>
              <a:rPr lang="en-US" sz="2499" dirty="0" err="1">
                <a:solidFill>
                  <a:srgbClr val="FFFFFF"/>
                </a:solidFill>
                <a:latin typeface="Telegraf 1"/>
              </a:rPr>
              <a:t>Greve</a:t>
            </a:r>
            <a:r>
              <a:rPr lang="en-US" sz="2499" dirty="0">
                <a:solidFill>
                  <a:srgbClr val="FFFFFF"/>
                </a:solidFill>
                <a:latin typeface="Telegraf 1"/>
              </a:rPr>
              <a:t> 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Telegraf 1"/>
              </a:rPr>
              <a:t>   Sourav Adhikari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Telegraf 1"/>
              </a:rPr>
              <a:t>   Benedek Szeli </a:t>
            </a:r>
          </a:p>
        </p:txBody>
      </p:sp>
      <p:sp>
        <p:nvSpPr>
          <p:cNvPr id="19" name="Freeform 19"/>
          <p:cNvSpPr/>
          <p:nvPr/>
        </p:nvSpPr>
        <p:spPr>
          <a:xfrm>
            <a:off x="602276" y="1039019"/>
            <a:ext cx="852847" cy="852847"/>
          </a:xfrm>
          <a:custGeom>
            <a:avLst/>
            <a:gdLst/>
            <a:ahLst/>
            <a:cxnLst/>
            <a:rect l="l" t="t" r="r" b="b"/>
            <a:pathLst>
              <a:path w="852847" h="852847">
                <a:moveTo>
                  <a:pt x="0" y="0"/>
                </a:moveTo>
                <a:lnTo>
                  <a:pt x="852848" y="0"/>
                </a:lnTo>
                <a:lnTo>
                  <a:pt x="852848" y="852847"/>
                </a:lnTo>
                <a:lnTo>
                  <a:pt x="0" y="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30324" y="2878348"/>
            <a:ext cx="14808596" cy="43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The data was provided in the form of .json files. Two .json files were joined 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(inner-join/intersection) based on each project’s ID. 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052E6B"/>
              </a:solidFill>
              <a:latin typeface="Telegraf 1"/>
            </a:endParaR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Out of nearly 600 projects, we excluded the entries which included:</a:t>
            </a: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broken URLs</a:t>
            </a: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unsupported file formats</a:t>
            </a:r>
          </a:p>
          <a:p>
            <a:pPr marL="669291" lvl="1" indent="-334646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52E6B"/>
                </a:solidFill>
                <a:latin typeface="Telegraf 1"/>
              </a:rPr>
              <a:t>corrupt or unreadable files (scanned documents, photographs, low resolution) </a:t>
            </a:r>
          </a:p>
        </p:txBody>
      </p:sp>
      <p:sp>
        <p:nvSpPr>
          <p:cNvPr id="5" name="Freeform 5"/>
          <p:cNvSpPr/>
          <p:nvPr/>
        </p:nvSpPr>
        <p:spPr>
          <a:xfrm>
            <a:off x="16926174" y="4450050"/>
            <a:ext cx="997949" cy="769328"/>
          </a:xfrm>
          <a:custGeom>
            <a:avLst/>
            <a:gdLst/>
            <a:ahLst/>
            <a:cxnLst/>
            <a:rect l="l" t="t" r="r" b="b"/>
            <a:pathLst>
              <a:path w="997949" h="769328">
                <a:moveTo>
                  <a:pt x="0" y="0"/>
                </a:moveTo>
                <a:lnTo>
                  <a:pt x="997949" y="0"/>
                </a:lnTo>
                <a:lnTo>
                  <a:pt x="997949" y="769328"/>
                </a:lnTo>
                <a:lnTo>
                  <a:pt x="0" y="769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5151687" y="2673877"/>
            <a:ext cx="1587233" cy="4321675"/>
          </a:xfrm>
          <a:custGeom>
            <a:avLst/>
            <a:gdLst/>
            <a:ahLst/>
            <a:cxnLst/>
            <a:rect l="l" t="t" r="r" b="b"/>
            <a:pathLst>
              <a:path w="1587233" h="4321675">
                <a:moveTo>
                  <a:pt x="0" y="0"/>
                </a:moveTo>
                <a:lnTo>
                  <a:pt x="1587233" y="0"/>
                </a:lnTo>
                <a:lnTo>
                  <a:pt x="1587233" y="4321674"/>
                </a:lnTo>
                <a:lnTo>
                  <a:pt x="0" y="432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04709" y="8251190"/>
            <a:ext cx="2972619" cy="899217"/>
          </a:xfrm>
          <a:custGeom>
            <a:avLst/>
            <a:gdLst/>
            <a:ahLst/>
            <a:cxnLst/>
            <a:rect l="l" t="t" r="r" b="b"/>
            <a:pathLst>
              <a:path w="2972619" h="899217">
                <a:moveTo>
                  <a:pt x="0" y="0"/>
                </a:moveTo>
                <a:lnTo>
                  <a:pt x="2972619" y="0"/>
                </a:lnTo>
                <a:lnTo>
                  <a:pt x="2972619" y="899217"/>
                </a:lnTo>
                <a:lnTo>
                  <a:pt x="0" y="899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084028" y="1028700"/>
            <a:ext cx="10501188" cy="1863003"/>
            <a:chOff x="0" y="0"/>
            <a:chExt cx="14001584" cy="24840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Data Pre-processing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57259" y="8155940"/>
            <a:ext cx="10994351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After further preprocessing, we were left with 294 projects 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on which the final analyses were done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42191" y="942975"/>
            <a:ext cx="6603619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52E6B"/>
                </a:solidFill>
                <a:latin typeface="Telegraf 1 Bold"/>
              </a:rPr>
              <a:t>Categories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00843" y="2490328"/>
            <a:ext cx="6603619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/>
          </a:p>
        </p:txBody>
      </p:sp>
      <p:sp>
        <p:nvSpPr>
          <p:cNvPr id="5" name="AutoShape 5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46304" y="4008057"/>
            <a:ext cx="8899505" cy="583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6"/>
              </a:lnSpc>
            </a:pPr>
            <a:r>
              <a:rPr lang="en-US" sz="3297" dirty="0">
                <a:solidFill>
                  <a:srgbClr val="052E6B"/>
                </a:solidFill>
                <a:latin typeface="Telegraf 1 Bold"/>
              </a:rPr>
              <a:t>SDGs</a:t>
            </a:r>
            <a:r>
              <a:rPr lang="en-US" sz="3297" dirty="0">
                <a:solidFill>
                  <a:srgbClr val="052E6B"/>
                </a:solidFill>
                <a:latin typeface="Telegraf 1"/>
              </a:rPr>
              <a:t>: The Sustainable Development Goals are closely connected to the projects of UNIDO and therefore can serve as a base for categorization</a:t>
            </a:r>
          </a:p>
          <a:p>
            <a:pPr>
              <a:lnSpc>
                <a:spcPts val="4616"/>
              </a:lnSpc>
            </a:pPr>
            <a:endParaRPr lang="en-US" sz="3297" dirty="0">
              <a:solidFill>
                <a:srgbClr val="052E6B"/>
              </a:solidFill>
              <a:latin typeface="Telegraf 1"/>
            </a:endParaRPr>
          </a:p>
          <a:p>
            <a:pPr>
              <a:lnSpc>
                <a:spcPts val="4616"/>
              </a:lnSpc>
            </a:pPr>
            <a:r>
              <a:rPr lang="en-US" sz="3297" dirty="0">
                <a:solidFill>
                  <a:srgbClr val="052E6B"/>
                </a:solidFill>
                <a:latin typeface="Telegraf 1 Bold"/>
              </a:rPr>
              <a:t>UNIDO </a:t>
            </a:r>
            <a:r>
              <a:rPr lang="hu-HU" sz="3297" dirty="0">
                <a:solidFill>
                  <a:srgbClr val="052E6B"/>
                </a:solidFill>
                <a:latin typeface="Telegraf 1 Bold"/>
              </a:rPr>
              <a:t>P</a:t>
            </a:r>
            <a:r>
              <a:rPr lang="en-US" sz="3297" dirty="0" err="1">
                <a:solidFill>
                  <a:srgbClr val="052E6B"/>
                </a:solidFill>
                <a:latin typeface="Telegraf 1 Bold"/>
              </a:rPr>
              <a:t>riorities</a:t>
            </a:r>
            <a:r>
              <a:rPr lang="en-US" sz="3297" dirty="0">
                <a:solidFill>
                  <a:srgbClr val="052E6B"/>
                </a:solidFill>
                <a:latin typeface="Telegraf 1"/>
              </a:rPr>
              <a:t>: broader categories that serve as the pillars of the organization</a:t>
            </a:r>
          </a:p>
          <a:p>
            <a:pPr>
              <a:lnSpc>
                <a:spcPts val="4616"/>
              </a:lnSpc>
            </a:pPr>
            <a:endParaRPr lang="en-US" sz="3297" dirty="0">
              <a:solidFill>
                <a:srgbClr val="052E6B"/>
              </a:solidFill>
              <a:latin typeface="Telegraf 1"/>
            </a:endParaRPr>
          </a:p>
          <a:p>
            <a:pPr>
              <a:lnSpc>
                <a:spcPts val="4616"/>
              </a:lnSpc>
            </a:pPr>
            <a:r>
              <a:rPr lang="en-US" sz="3297" dirty="0">
                <a:solidFill>
                  <a:srgbClr val="052E6B"/>
                </a:solidFill>
                <a:latin typeface="Telegraf 1 Bold"/>
              </a:rPr>
              <a:t>UNIDO </a:t>
            </a:r>
            <a:r>
              <a:rPr lang="hu-HU" sz="3297" dirty="0">
                <a:solidFill>
                  <a:srgbClr val="052E6B"/>
                </a:solidFill>
                <a:latin typeface="Telegraf 1 Bold"/>
              </a:rPr>
              <a:t>F</a:t>
            </a:r>
            <a:r>
              <a:rPr lang="en-US" sz="3297" dirty="0" err="1">
                <a:solidFill>
                  <a:srgbClr val="052E6B"/>
                </a:solidFill>
                <a:latin typeface="Telegraf 1 Bold"/>
              </a:rPr>
              <a:t>ocus</a:t>
            </a:r>
            <a:r>
              <a:rPr lang="en-US" sz="3297" dirty="0">
                <a:solidFill>
                  <a:srgbClr val="052E6B"/>
                </a:solidFill>
                <a:latin typeface="Telegraf 1 Bold"/>
              </a:rPr>
              <a:t> </a:t>
            </a:r>
            <a:r>
              <a:rPr lang="hu-HU" sz="3297" dirty="0">
                <a:solidFill>
                  <a:srgbClr val="052E6B"/>
                </a:solidFill>
                <a:latin typeface="Telegraf 1 Bold"/>
              </a:rPr>
              <a:t>A</a:t>
            </a:r>
            <a:r>
              <a:rPr lang="en-US" sz="3297" dirty="0" err="1">
                <a:solidFill>
                  <a:srgbClr val="052E6B"/>
                </a:solidFill>
                <a:latin typeface="Telegraf 1 Bold"/>
              </a:rPr>
              <a:t>reas</a:t>
            </a:r>
            <a:r>
              <a:rPr lang="en-US" sz="3297" dirty="0">
                <a:solidFill>
                  <a:srgbClr val="052E6B"/>
                </a:solidFill>
                <a:latin typeface="Telegraf 1 Bold"/>
              </a:rPr>
              <a:t> of </a:t>
            </a:r>
            <a:r>
              <a:rPr lang="hu-HU" sz="3297" dirty="0">
                <a:solidFill>
                  <a:srgbClr val="052E6B"/>
                </a:solidFill>
                <a:latin typeface="Telegraf 1 Bold"/>
              </a:rPr>
              <a:t>E</a:t>
            </a:r>
            <a:r>
              <a:rPr lang="en-US" sz="3297" dirty="0" err="1">
                <a:solidFill>
                  <a:srgbClr val="052E6B"/>
                </a:solidFill>
                <a:latin typeface="Telegraf 1 Bold"/>
              </a:rPr>
              <a:t>xpertise</a:t>
            </a:r>
            <a:r>
              <a:rPr lang="en-US" sz="3297" dirty="0">
                <a:solidFill>
                  <a:srgbClr val="052E6B"/>
                </a:solidFill>
                <a:latin typeface="Telegraf 1 Bold"/>
              </a:rPr>
              <a:t>:</a:t>
            </a:r>
            <a:r>
              <a:rPr lang="en-US" sz="3297" dirty="0">
                <a:solidFill>
                  <a:srgbClr val="052E6B"/>
                </a:solidFill>
                <a:latin typeface="Telegraf 1"/>
              </a:rPr>
              <a:t> describes the project’s main characteristics and focus</a:t>
            </a:r>
          </a:p>
        </p:txBody>
      </p:sp>
      <p:sp>
        <p:nvSpPr>
          <p:cNvPr id="7" name="Freeform 7"/>
          <p:cNvSpPr/>
          <p:nvPr/>
        </p:nvSpPr>
        <p:spPr>
          <a:xfrm>
            <a:off x="13403350" y="44569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11777" y="2428181"/>
            <a:ext cx="13664446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As a first step to creating order we needed to define the categories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which we want to use: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2050197">
            <a:off x="-6280324" y="1576694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40110" y="2509590"/>
            <a:ext cx="10047890" cy="7944199"/>
          </a:xfrm>
          <a:custGeom>
            <a:avLst/>
            <a:gdLst/>
            <a:ahLst/>
            <a:cxnLst/>
            <a:rect l="l" t="t" r="r" b="b"/>
            <a:pathLst>
              <a:path w="10047890" h="7944199">
                <a:moveTo>
                  <a:pt x="0" y="0"/>
                </a:moveTo>
                <a:lnTo>
                  <a:pt x="10047890" y="0"/>
                </a:lnTo>
                <a:lnTo>
                  <a:pt x="10047890" y="7944199"/>
                </a:lnTo>
                <a:lnTo>
                  <a:pt x="0" y="794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124892" y="1028700"/>
            <a:ext cx="10501188" cy="1863003"/>
            <a:chOff x="0" y="0"/>
            <a:chExt cx="14001584" cy="24840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Prompt Engineering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4527" y="3345335"/>
            <a:ext cx="7740729" cy="621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2"/>
              </a:lnSpc>
            </a:pPr>
            <a:r>
              <a:rPr lang="en-US" sz="2600" dirty="0">
                <a:solidFill>
                  <a:srgbClr val="052E6B"/>
                </a:solidFill>
                <a:latin typeface="Telegraf 1"/>
              </a:rPr>
              <a:t>Countless tries &amp; errors</a:t>
            </a:r>
          </a:p>
          <a:p>
            <a:pPr marL="561341" lvl="1" indent="-280670">
              <a:lnSpc>
                <a:spcPts val="4862"/>
              </a:lnSpc>
              <a:buFont typeface="Arial"/>
              <a:buChar char="•"/>
            </a:pPr>
            <a:r>
              <a:rPr lang="en-US" sz="2600" dirty="0">
                <a:solidFill>
                  <a:srgbClr val="052E6B"/>
                </a:solidFill>
                <a:latin typeface="Telegraf 1 Bold"/>
              </a:rPr>
              <a:t>LLM ignoring the max number of categories</a:t>
            </a:r>
            <a:r>
              <a:rPr lang="en-US" sz="2600" dirty="0">
                <a:solidFill>
                  <a:srgbClr val="052E6B"/>
                </a:solidFill>
                <a:latin typeface="Telegraf 1"/>
              </a:rPr>
              <a:t>:</a:t>
            </a:r>
          </a:p>
          <a:p>
            <a:pPr>
              <a:lnSpc>
                <a:spcPts val="4862"/>
              </a:lnSpc>
            </a:pPr>
            <a:r>
              <a:rPr lang="en-US" sz="2600" dirty="0">
                <a:solidFill>
                  <a:srgbClr val="052E6B"/>
                </a:solidFill>
                <a:latin typeface="Telegraf 1"/>
              </a:rPr>
              <a:t>     -&gt; Put important instructions first!</a:t>
            </a:r>
          </a:p>
          <a:p>
            <a:pPr marL="561341" lvl="1" indent="-280670">
              <a:lnSpc>
                <a:spcPts val="4862"/>
              </a:lnSpc>
              <a:buFont typeface="Arial"/>
              <a:buChar char="•"/>
            </a:pPr>
            <a:r>
              <a:rPr lang="en-US" sz="2600" dirty="0">
                <a:solidFill>
                  <a:srgbClr val="052E6B"/>
                </a:solidFill>
                <a:latin typeface="Telegraf 1 Bold"/>
              </a:rPr>
              <a:t>LLM making things up:</a:t>
            </a:r>
          </a:p>
          <a:p>
            <a:pPr>
              <a:lnSpc>
                <a:spcPts val="4862"/>
              </a:lnSpc>
            </a:pPr>
            <a:r>
              <a:rPr lang="en-US" sz="2600" dirty="0">
                <a:solidFill>
                  <a:srgbClr val="052E6B"/>
                </a:solidFill>
                <a:latin typeface="Telegraf 1"/>
              </a:rPr>
              <a:t>     -&gt; Make it refer to sources as the context</a:t>
            </a:r>
          </a:p>
          <a:p>
            <a:pPr marL="561341" lvl="1" indent="-280670">
              <a:lnSpc>
                <a:spcPts val="4862"/>
              </a:lnSpc>
              <a:buFont typeface="Arial"/>
              <a:buChar char="•"/>
            </a:pPr>
            <a:r>
              <a:rPr lang="en-US" sz="2600" dirty="0">
                <a:solidFill>
                  <a:srgbClr val="052E6B"/>
                </a:solidFill>
                <a:latin typeface="Telegraf 1 Bold"/>
              </a:rPr>
              <a:t>LLM not respecting “should” queries:</a:t>
            </a:r>
          </a:p>
          <a:p>
            <a:pPr>
              <a:lnSpc>
                <a:spcPts val="4862"/>
              </a:lnSpc>
            </a:pPr>
            <a:r>
              <a:rPr lang="en-US" sz="2600" dirty="0">
                <a:solidFill>
                  <a:srgbClr val="052E6B"/>
                </a:solidFill>
                <a:latin typeface="Telegraf 1"/>
              </a:rPr>
              <a:t>     -&gt; Tell that it “must” or sometimes “MUST”</a:t>
            </a:r>
          </a:p>
          <a:p>
            <a:pPr marL="561341" lvl="1" indent="-280670">
              <a:lnSpc>
                <a:spcPts val="4862"/>
              </a:lnSpc>
              <a:buFont typeface="Arial"/>
              <a:buChar char="•"/>
            </a:pPr>
            <a:r>
              <a:rPr lang="en-US" sz="2600" dirty="0">
                <a:solidFill>
                  <a:srgbClr val="052E6B"/>
                </a:solidFill>
                <a:latin typeface="Telegraf 1 Bold"/>
              </a:rPr>
              <a:t>LLM less responsive to uncommon words: </a:t>
            </a:r>
            <a:r>
              <a:rPr lang="en-US" sz="2600" dirty="0">
                <a:solidFill>
                  <a:srgbClr val="052E6B"/>
                </a:solidFill>
                <a:latin typeface="Telegraf 1"/>
              </a:rPr>
              <a:t>   </a:t>
            </a:r>
          </a:p>
          <a:p>
            <a:pPr>
              <a:lnSpc>
                <a:spcPts val="4862"/>
              </a:lnSpc>
            </a:pPr>
            <a:r>
              <a:rPr lang="en-US" sz="2600" dirty="0">
                <a:solidFill>
                  <a:srgbClr val="052E6B"/>
                </a:solidFill>
                <a:latin typeface="Telegraf 1"/>
              </a:rPr>
              <a:t>     -&gt; Replace “Adhere to” with “Follow”, etc.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91019" y="1028700"/>
            <a:ext cx="10501188" cy="1863003"/>
            <a:chOff x="0" y="0"/>
            <a:chExt cx="14001584" cy="2484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Visualization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24406" y="3880208"/>
            <a:ext cx="6557645" cy="5822805"/>
          </a:xfrm>
          <a:custGeom>
            <a:avLst/>
            <a:gdLst/>
            <a:ahLst/>
            <a:cxnLst/>
            <a:rect l="l" t="t" r="r" b="b"/>
            <a:pathLst>
              <a:path w="6557645" h="5822805">
                <a:moveTo>
                  <a:pt x="0" y="0"/>
                </a:moveTo>
                <a:lnTo>
                  <a:pt x="6557645" y="0"/>
                </a:lnTo>
                <a:lnTo>
                  <a:pt x="6557645" y="5822805"/>
                </a:lnTo>
                <a:lnTo>
                  <a:pt x="0" y="582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41613" y="3880208"/>
            <a:ext cx="8839923" cy="5588969"/>
          </a:xfrm>
          <a:custGeom>
            <a:avLst/>
            <a:gdLst/>
            <a:ahLst/>
            <a:cxnLst/>
            <a:rect l="l" t="t" r="r" b="b"/>
            <a:pathLst>
              <a:path w="8839923" h="5588969">
                <a:moveTo>
                  <a:pt x="0" y="0"/>
                </a:moveTo>
                <a:lnTo>
                  <a:pt x="8839923" y="0"/>
                </a:lnTo>
                <a:lnTo>
                  <a:pt x="8839923" y="5588969"/>
                </a:lnTo>
                <a:lnTo>
                  <a:pt x="0" y="5588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11600" y="2666039"/>
            <a:ext cx="679712" cy="679712"/>
          </a:xfrm>
          <a:custGeom>
            <a:avLst/>
            <a:gdLst/>
            <a:ahLst/>
            <a:cxnLst/>
            <a:rect l="l" t="t" r="r" b="b"/>
            <a:pathLst>
              <a:path w="679712" h="679712">
                <a:moveTo>
                  <a:pt x="0" y="0"/>
                </a:moveTo>
                <a:lnTo>
                  <a:pt x="679712" y="0"/>
                </a:lnTo>
                <a:lnTo>
                  <a:pt x="679712" y="679712"/>
                </a:lnTo>
                <a:lnTo>
                  <a:pt x="0" y="679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24406" y="2805978"/>
            <a:ext cx="692074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52E6B"/>
                </a:solidFill>
                <a:latin typeface="Telegraf 1"/>
              </a:rPr>
              <a:t>UNIDO Open Data Platform in its current state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54975" y="2805978"/>
            <a:ext cx="6024325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52E6B"/>
                </a:solidFill>
                <a:latin typeface="Telegraf 1"/>
              </a:rPr>
              <a:t>UNIDO Open Data Platform in the future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3406" y="1198620"/>
            <a:ext cx="10501188" cy="2920278"/>
            <a:chOff x="0" y="0"/>
            <a:chExt cx="14001584" cy="38937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290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Retrieval Augmented Generation (RAG)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08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4719" y="3720952"/>
            <a:ext cx="1853018" cy="1829856"/>
          </a:xfrm>
          <a:custGeom>
            <a:avLst/>
            <a:gdLst/>
            <a:ahLst/>
            <a:cxnLst/>
            <a:rect l="l" t="t" r="r" b="b"/>
            <a:pathLst>
              <a:path w="1853018" h="1829856">
                <a:moveTo>
                  <a:pt x="0" y="0"/>
                </a:moveTo>
                <a:lnTo>
                  <a:pt x="1853018" y="0"/>
                </a:lnTo>
                <a:lnTo>
                  <a:pt x="1853018" y="1829855"/>
                </a:lnTo>
                <a:lnTo>
                  <a:pt x="0" y="1829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893406" y="4683505"/>
            <a:ext cx="2236503" cy="0"/>
          </a:xfrm>
          <a:prstGeom prst="line">
            <a:avLst/>
          </a:prstGeom>
          <a:ln w="95250" cap="flat">
            <a:solidFill>
              <a:srgbClr val="052E6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8957136" y="4683505"/>
            <a:ext cx="2423367" cy="0"/>
          </a:xfrm>
          <a:prstGeom prst="line">
            <a:avLst/>
          </a:prstGeom>
          <a:ln w="95250" cap="flat">
            <a:solidFill>
              <a:srgbClr val="052E6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7864407" y="5935196"/>
            <a:ext cx="0" cy="1444807"/>
          </a:xfrm>
          <a:prstGeom prst="line">
            <a:avLst/>
          </a:prstGeom>
          <a:ln w="95250" cap="flat">
            <a:solidFill>
              <a:srgbClr val="052E6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735227" y="7645032"/>
            <a:ext cx="1504158" cy="1613268"/>
          </a:xfrm>
          <a:custGeom>
            <a:avLst/>
            <a:gdLst/>
            <a:ahLst/>
            <a:cxnLst/>
            <a:rect l="l" t="t" r="r" b="b"/>
            <a:pathLst>
              <a:path w="1504158" h="1613268">
                <a:moveTo>
                  <a:pt x="0" y="0"/>
                </a:moveTo>
                <a:lnTo>
                  <a:pt x="1504158" y="0"/>
                </a:lnTo>
                <a:lnTo>
                  <a:pt x="1504158" y="1613268"/>
                </a:lnTo>
                <a:lnTo>
                  <a:pt x="0" y="1613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7112328" y="5935196"/>
            <a:ext cx="0" cy="1444807"/>
          </a:xfrm>
          <a:prstGeom prst="line">
            <a:avLst/>
          </a:prstGeom>
          <a:ln w="95250" cap="flat">
            <a:solidFill>
              <a:srgbClr val="052E6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643069" y="3926703"/>
            <a:ext cx="1513603" cy="1513603"/>
          </a:xfrm>
          <a:custGeom>
            <a:avLst/>
            <a:gdLst/>
            <a:ahLst/>
            <a:cxnLst/>
            <a:rect l="l" t="t" r="r" b="b"/>
            <a:pathLst>
              <a:path w="1513603" h="1513603">
                <a:moveTo>
                  <a:pt x="0" y="0"/>
                </a:moveTo>
                <a:lnTo>
                  <a:pt x="1513604" y="0"/>
                </a:lnTo>
                <a:lnTo>
                  <a:pt x="1513604" y="1513603"/>
                </a:lnTo>
                <a:lnTo>
                  <a:pt x="0" y="1513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3306373" y="4635880"/>
            <a:ext cx="2236503" cy="0"/>
          </a:xfrm>
          <a:prstGeom prst="line">
            <a:avLst/>
          </a:prstGeom>
          <a:ln w="95250" cap="flat">
            <a:solidFill>
              <a:srgbClr val="052E6B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819101" y="3768577"/>
            <a:ext cx="1853018" cy="1829856"/>
          </a:xfrm>
          <a:custGeom>
            <a:avLst/>
            <a:gdLst/>
            <a:ahLst/>
            <a:cxnLst/>
            <a:rect l="l" t="t" r="r" b="b"/>
            <a:pathLst>
              <a:path w="1853018" h="1829856">
                <a:moveTo>
                  <a:pt x="0" y="0"/>
                </a:moveTo>
                <a:lnTo>
                  <a:pt x="1853019" y="0"/>
                </a:lnTo>
                <a:lnTo>
                  <a:pt x="1853019" y="1829855"/>
                </a:lnTo>
                <a:lnTo>
                  <a:pt x="0" y="1829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626253" y="3831453"/>
            <a:ext cx="1722105" cy="1719354"/>
          </a:xfrm>
          <a:custGeom>
            <a:avLst/>
            <a:gdLst/>
            <a:ahLst/>
            <a:cxnLst/>
            <a:rect l="l" t="t" r="r" b="b"/>
            <a:pathLst>
              <a:path w="1722105" h="1719354">
                <a:moveTo>
                  <a:pt x="0" y="0"/>
                </a:moveTo>
                <a:lnTo>
                  <a:pt x="1722105" y="0"/>
                </a:lnTo>
                <a:lnTo>
                  <a:pt x="1722105" y="1719354"/>
                </a:lnTo>
                <a:lnTo>
                  <a:pt x="0" y="171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3840604" y="4052222"/>
            <a:ext cx="1294567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52E6B"/>
                </a:solidFill>
                <a:latin typeface="Telegraf 1"/>
              </a:rPr>
              <a:t>Response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8949" y="6483239"/>
            <a:ext cx="2164639" cy="37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52E6B"/>
                </a:solidFill>
                <a:latin typeface="Telegraf 1"/>
              </a:rPr>
              <a:t>Provide source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19600" y="6465277"/>
            <a:ext cx="2927218" cy="38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52E6B"/>
                </a:solidFill>
                <a:latin typeface="Telegraf 1"/>
              </a:rPr>
              <a:t>Search for source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41572" y="4052222"/>
            <a:ext cx="1508284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52E6B"/>
                </a:solidFill>
                <a:latin typeface="Telegraf 1"/>
              </a:rPr>
              <a:t>Full Prompt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30320" y="4052222"/>
            <a:ext cx="1192292" cy="40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52E6B"/>
                </a:solidFill>
                <a:latin typeface="Telegraf 1"/>
              </a:rPr>
              <a:t>Question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06542" y="1447494"/>
            <a:ext cx="10501188" cy="1863003"/>
            <a:chOff x="0" y="0"/>
            <a:chExt cx="14001584" cy="2484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Why did we use RAG?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99850" y="3472159"/>
            <a:ext cx="16129197" cy="439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 Bold"/>
              </a:rPr>
              <a:t>Higher Reproducibility</a:t>
            </a:r>
            <a:r>
              <a:rPr lang="en-US" sz="3399">
                <a:solidFill>
                  <a:srgbClr val="052E6B"/>
                </a:solidFill>
                <a:latin typeface="Telegraf 1"/>
              </a:rPr>
              <a:t>: It significantly reduces the randomness in the response by grounding the response to the source</a:t>
            </a:r>
          </a:p>
          <a:p>
            <a:pPr marL="734059" lvl="1" indent="-367030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 Bold"/>
              </a:rPr>
              <a:t>Greater Customisability</a:t>
            </a:r>
            <a:r>
              <a:rPr lang="en-US" sz="3399">
                <a:solidFill>
                  <a:srgbClr val="052E6B"/>
                </a:solidFill>
                <a:latin typeface="Telegraf 1"/>
              </a:rPr>
              <a:t>: The source database can be further enriched using internal documents, written notes/reports by domain experts, etc.</a:t>
            </a:r>
          </a:p>
          <a:p>
            <a:pPr marL="734059" lvl="1" indent="-367030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 Bold"/>
              </a:rPr>
              <a:t>Fault Tolerant</a:t>
            </a:r>
            <a:r>
              <a:rPr lang="en-US" sz="3399">
                <a:solidFill>
                  <a:srgbClr val="052E6B"/>
                </a:solidFill>
                <a:latin typeface="Telegraf 1"/>
              </a:rPr>
              <a:t>: By looking at the sources it returns in addition to the response so that domain experts can asess the quality of the answer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57136" y="2119537"/>
            <a:ext cx="1475667" cy="633195"/>
          </a:xfrm>
          <a:custGeom>
            <a:avLst/>
            <a:gdLst/>
            <a:ahLst/>
            <a:cxnLst/>
            <a:rect l="l" t="t" r="r" b="b"/>
            <a:pathLst>
              <a:path w="1475667" h="633195">
                <a:moveTo>
                  <a:pt x="0" y="0"/>
                </a:moveTo>
                <a:lnTo>
                  <a:pt x="1475668" y="0"/>
                </a:lnTo>
                <a:lnTo>
                  <a:pt x="1475668" y="633195"/>
                </a:lnTo>
                <a:lnTo>
                  <a:pt x="0" y="63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34835" y="2023666"/>
            <a:ext cx="971553" cy="824937"/>
          </a:xfrm>
          <a:custGeom>
            <a:avLst/>
            <a:gdLst/>
            <a:ahLst/>
            <a:cxnLst/>
            <a:rect l="l" t="t" r="r" b="b"/>
            <a:pathLst>
              <a:path w="971553" h="824937">
                <a:moveTo>
                  <a:pt x="0" y="0"/>
                </a:moveTo>
                <a:lnTo>
                  <a:pt x="971553" y="0"/>
                </a:lnTo>
                <a:lnTo>
                  <a:pt x="971553" y="824937"/>
                </a:lnTo>
                <a:lnTo>
                  <a:pt x="0" y="824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08419" y="2052881"/>
            <a:ext cx="1089352" cy="766508"/>
          </a:xfrm>
          <a:custGeom>
            <a:avLst/>
            <a:gdLst/>
            <a:ahLst/>
            <a:cxnLst/>
            <a:rect l="l" t="t" r="r" b="b"/>
            <a:pathLst>
              <a:path w="1089352" h="766508">
                <a:moveTo>
                  <a:pt x="0" y="0"/>
                </a:moveTo>
                <a:lnTo>
                  <a:pt x="1089353" y="0"/>
                </a:lnTo>
                <a:lnTo>
                  <a:pt x="1089353" y="766508"/>
                </a:lnTo>
                <a:lnTo>
                  <a:pt x="0" y="766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99803" y="2056994"/>
            <a:ext cx="935099" cy="758281"/>
          </a:xfrm>
          <a:custGeom>
            <a:avLst/>
            <a:gdLst/>
            <a:ahLst/>
            <a:cxnLst/>
            <a:rect l="l" t="t" r="r" b="b"/>
            <a:pathLst>
              <a:path w="935099" h="758281">
                <a:moveTo>
                  <a:pt x="0" y="0"/>
                </a:moveTo>
                <a:lnTo>
                  <a:pt x="935099" y="0"/>
                </a:lnTo>
                <a:lnTo>
                  <a:pt x="935099" y="758281"/>
                </a:lnTo>
                <a:lnTo>
                  <a:pt x="0" y="7582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36934" y="1946935"/>
            <a:ext cx="733492" cy="986359"/>
          </a:xfrm>
          <a:custGeom>
            <a:avLst/>
            <a:gdLst/>
            <a:ahLst/>
            <a:cxnLst/>
            <a:rect l="l" t="t" r="r" b="b"/>
            <a:pathLst>
              <a:path w="733492" h="986359">
                <a:moveTo>
                  <a:pt x="0" y="0"/>
                </a:moveTo>
                <a:lnTo>
                  <a:pt x="733492" y="0"/>
                </a:lnTo>
                <a:lnTo>
                  <a:pt x="733492" y="986359"/>
                </a:lnTo>
                <a:lnTo>
                  <a:pt x="0" y="986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394160" y="3248032"/>
            <a:ext cx="721798" cy="985083"/>
          </a:xfrm>
          <a:custGeom>
            <a:avLst/>
            <a:gdLst/>
            <a:ahLst/>
            <a:cxnLst/>
            <a:rect l="l" t="t" r="r" b="b"/>
            <a:pathLst>
              <a:path w="721798" h="985083">
                <a:moveTo>
                  <a:pt x="0" y="0"/>
                </a:moveTo>
                <a:lnTo>
                  <a:pt x="721798" y="0"/>
                </a:lnTo>
                <a:lnTo>
                  <a:pt x="721798" y="985084"/>
                </a:lnTo>
                <a:lnTo>
                  <a:pt x="0" y="9850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213421" y="3258178"/>
            <a:ext cx="985083" cy="985083"/>
          </a:xfrm>
          <a:custGeom>
            <a:avLst/>
            <a:gdLst/>
            <a:ahLst/>
            <a:cxnLst/>
            <a:rect l="l" t="t" r="r" b="b"/>
            <a:pathLst>
              <a:path w="985083" h="985083">
                <a:moveTo>
                  <a:pt x="0" y="0"/>
                </a:moveTo>
                <a:lnTo>
                  <a:pt x="985084" y="0"/>
                </a:lnTo>
                <a:lnTo>
                  <a:pt x="985084" y="985084"/>
                </a:lnTo>
                <a:lnTo>
                  <a:pt x="0" y="9850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971793" y="3238489"/>
            <a:ext cx="925978" cy="985083"/>
          </a:xfrm>
          <a:custGeom>
            <a:avLst/>
            <a:gdLst/>
            <a:ahLst/>
            <a:cxnLst/>
            <a:rect l="l" t="t" r="r" b="b"/>
            <a:pathLst>
              <a:path w="925978" h="985083">
                <a:moveTo>
                  <a:pt x="0" y="0"/>
                </a:moveTo>
                <a:lnTo>
                  <a:pt x="925979" y="0"/>
                </a:lnTo>
                <a:lnTo>
                  <a:pt x="925979" y="985083"/>
                </a:lnTo>
                <a:lnTo>
                  <a:pt x="0" y="9850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599803" y="3234375"/>
            <a:ext cx="985083" cy="985083"/>
          </a:xfrm>
          <a:custGeom>
            <a:avLst/>
            <a:gdLst/>
            <a:ahLst/>
            <a:cxnLst/>
            <a:rect l="l" t="t" r="r" b="b"/>
            <a:pathLst>
              <a:path w="985083" h="985083">
                <a:moveTo>
                  <a:pt x="0" y="0"/>
                </a:moveTo>
                <a:lnTo>
                  <a:pt x="985083" y="0"/>
                </a:lnTo>
                <a:lnTo>
                  <a:pt x="985083" y="985083"/>
                </a:lnTo>
                <a:lnTo>
                  <a:pt x="0" y="9850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111138" y="3238094"/>
            <a:ext cx="985083" cy="985083"/>
          </a:xfrm>
          <a:custGeom>
            <a:avLst/>
            <a:gdLst/>
            <a:ahLst/>
            <a:cxnLst/>
            <a:rect l="l" t="t" r="r" b="b"/>
            <a:pathLst>
              <a:path w="985083" h="985083">
                <a:moveTo>
                  <a:pt x="0" y="0"/>
                </a:moveTo>
                <a:lnTo>
                  <a:pt x="985084" y="0"/>
                </a:lnTo>
                <a:lnTo>
                  <a:pt x="985084" y="985083"/>
                </a:lnTo>
                <a:lnTo>
                  <a:pt x="0" y="9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573371" y="2178474"/>
            <a:ext cx="1023200" cy="515321"/>
          </a:xfrm>
          <a:custGeom>
            <a:avLst/>
            <a:gdLst/>
            <a:ahLst/>
            <a:cxnLst/>
            <a:rect l="l" t="t" r="r" b="b"/>
            <a:pathLst>
              <a:path w="1023200" h="515321">
                <a:moveTo>
                  <a:pt x="0" y="0"/>
                </a:moveTo>
                <a:lnTo>
                  <a:pt x="1023199" y="0"/>
                </a:lnTo>
                <a:lnTo>
                  <a:pt x="1023199" y="515321"/>
                </a:lnTo>
                <a:lnTo>
                  <a:pt x="0" y="51532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573371" y="908741"/>
            <a:ext cx="1178860" cy="602290"/>
          </a:xfrm>
          <a:custGeom>
            <a:avLst/>
            <a:gdLst/>
            <a:ahLst/>
            <a:cxnLst/>
            <a:rect l="l" t="t" r="r" b="b"/>
            <a:pathLst>
              <a:path w="1178860" h="602290">
                <a:moveTo>
                  <a:pt x="0" y="0"/>
                </a:moveTo>
                <a:lnTo>
                  <a:pt x="1178859" y="0"/>
                </a:lnTo>
                <a:lnTo>
                  <a:pt x="1178859" y="602290"/>
                </a:lnTo>
                <a:lnTo>
                  <a:pt x="0" y="60229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99803" y="813339"/>
            <a:ext cx="1098732" cy="825048"/>
          </a:xfrm>
          <a:custGeom>
            <a:avLst/>
            <a:gdLst/>
            <a:ahLst/>
            <a:cxnLst/>
            <a:rect l="l" t="t" r="r" b="b"/>
            <a:pathLst>
              <a:path w="1098732" h="825048">
                <a:moveTo>
                  <a:pt x="0" y="0"/>
                </a:moveTo>
                <a:lnTo>
                  <a:pt x="1098732" y="0"/>
                </a:lnTo>
                <a:lnTo>
                  <a:pt x="1098732" y="825048"/>
                </a:lnTo>
                <a:lnTo>
                  <a:pt x="0" y="8250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921401" y="809359"/>
            <a:ext cx="976371" cy="829028"/>
          </a:xfrm>
          <a:custGeom>
            <a:avLst/>
            <a:gdLst/>
            <a:ahLst/>
            <a:cxnLst/>
            <a:rect l="l" t="t" r="r" b="b"/>
            <a:pathLst>
              <a:path w="976371" h="829028">
                <a:moveTo>
                  <a:pt x="0" y="0"/>
                </a:moveTo>
                <a:lnTo>
                  <a:pt x="976371" y="0"/>
                </a:lnTo>
                <a:lnTo>
                  <a:pt x="976371" y="829028"/>
                </a:lnTo>
                <a:lnTo>
                  <a:pt x="0" y="82902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185838" y="813339"/>
            <a:ext cx="835684" cy="825048"/>
          </a:xfrm>
          <a:custGeom>
            <a:avLst/>
            <a:gdLst/>
            <a:ahLst/>
            <a:cxnLst/>
            <a:rect l="l" t="t" r="r" b="b"/>
            <a:pathLst>
              <a:path w="835684" h="825048">
                <a:moveTo>
                  <a:pt x="0" y="0"/>
                </a:moveTo>
                <a:lnTo>
                  <a:pt x="835684" y="0"/>
                </a:lnTo>
                <a:lnTo>
                  <a:pt x="835684" y="825048"/>
                </a:lnTo>
                <a:lnTo>
                  <a:pt x="0" y="82504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213421" y="809359"/>
            <a:ext cx="814380" cy="801054"/>
          </a:xfrm>
          <a:custGeom>
            <a:avLst/>
            <a:gdLst/>
            <a:ahLst/>
            <a:cxnLst/>
            <a:rect l="l" t="t" r="r" b="b"/>
            <a:pathLst>
              <a:path w="814380" h="801054">
                <a:moveTo>
                  <a:pt x="0" y="0"/>
                </a:moveTo>
                <a:lnTo>
                  <a:pt x="814380" y="0"/>
                </a:lnTo>
                <a:lnTo>
                  <a:pt x="814380" y="801054"/>
                </a:lnTo>
                <a:lnTo>
                  <a:pt x="0" y="80105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334071" y="799614"/>
            <a:ext cx="841976" cy="820544"/>
          </a:xfrm>
          <a:custGeom>
            <a:avLst/>
            <a:gdLst/>
            <a:ahLst/>
            <a:cxnLst/>
            <a:rect l="l" t="t" r="r" b="b"/>
            <a:pathLst>
              <a:path w="841976" h="820544">
                <a:moveTo>
                  <a:pt x="0" y="0"/>
                </a:moveTo>
                <a:lnTo>
                  <a:pt x="841976" y="0"/>
                </a:lnTo>
                <a:lnTo>
                  <a:pt x="841976" y="820544"/>
                </a:lnTo>
                <a:lnTo>
                  <a:pt x="0" y="82054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821097" y="5233956"/>
            <a:ext cx="13364740" cy="4602482"/>
          </a:xfrm>
          <a:custGeom>
            <a:avLst/>
            <a:gdLst/>
            <a:ahLst/>
            <a:cxnLst/>
            <a:rect l="l" t="t" r="r" b="b"/>
            <a:pathLst>
              <a:path w="13364740" h="4602482">
                <a:moveTo>
                  <a:pt x="0" y="0"/>
                </a:moveTo>
                <a:lnTo>
                  <a:pt x="13364741" y="0"/>
                </a:lnTo>
                <a:lnTo>
                  <a:pt x="13364741" y="4602482"/>
                </a:lnTo>
                <a:lnTo>
                  <a:pt x="0" y="4602482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057073" y="1425306"/>
            <a:ext cx="4030522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52E6B"/>
                </a:solidFill>
                <a:latin typeface="Telegraf 1 Bold"/>
              </a:rPr>
              <a:t>Prompt Outputs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3343" y="4359196"/>
            <a:ext cx="1146850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52E6B"/>
                </a:solidFill>
                <a:latin typeface="Telegraf 1"/>
              </a:rPr>
              <a:t>Task 1: Classification of projects into SDG labels: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20063" y="4834714"/>
            <a:ext cx="14847874" cy="5057557"/>
          </a:xfrm>
          <a:custGeom>
            <a:avLst/>
            <a:gdLst/>
            <a:ahLst/>
            <a:cxnLst/>
            <a:rect l="l" t="t" r="r" b="b"/>
            <a:pathLst>
              <a:path w="14847874" h="5057557">
                <a:moveTo>
                  <a:pt x="0" y="0"/>
                </a:moveTo>
                <a:lnTo>
                  <a:pt x="14847874" y="0"/>
                </a:lnTo>
                <a:lnTo>
                  <a:pt x="14847874" y="5057557"/>
                </a:lnTo>
                <a:lnTo>
                  <a:pt x="0" y="5057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36132" y="942975"/>
            <a:ext cx="861573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52E6B"/>
                </a:solidFill>
                <a:latin typeface="Telegraf 1 Bold"/>
              </a:rPr>
              <a:t>Prompt Outputs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0063" y="3080932"/>
            <a:ext cx="1146850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52E6B"/>
                </a:solidFill>
                <a:latin typeface="Telegraf 1"/>
              </a:rPr>
              <a:t>Task 2: Project evaluation based on UNIDO Priorities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91315" y="4834714"/>
            <a:ext cx="14705370" cy="5018207"/>
          </a:xfrm>
          <a:custGeom>
            <a:avLst/>
            <a:gdLst/>
            <a:ahLst/>
            <a:cxnLst/>
            <a:rect l="l" t="t" r="r" b="b"/>
            <a:pathLst>
              <a:path w="14705370" h="5018207">
                <a:moveTo>
                  <a:pt x="0" y="0"/>
                </a:moveTo>
                <a:lnTo>
                  <a:pt x="14705370" y="0"/>
                </a:lnTo>
                <a:lnTo>
                  <a:pt x="14705370" y="5018207"/>
                </a:lnTo>
                <a:lnTo>
                  <a:pt x="0" y="5018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18501" y="942975"/>
            <a:ext cx="845099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52E6B"/>
                </a:solidFill>
                <a:latin typeface="Telegraf 1 Bold"/>
              </a:rPr>
              <a:t>Prompt Outputs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1315" y="3080932"/>
            <a:ext cx="12347877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52E6B"/>
                </a:solidFill>
                <a:latin typeface="Telegraf 1"/>
              </a:rPr>
              <a:t>Task 3: Project evaluation based on UNIDO Focus Areas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798638" y="2188669"/>
            <a:ext cx="12664508" cy="1862894"/>
            <a:chOff x="0" y="0"/>
            <a:chExt cx="16886010" cy="2483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886010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Combining Human Expertise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6886010" cy="512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228606" y="1685377"/>
            <a:ext cx="2366186" cy="2366186"/>
          </a:xfrm>
          <a:custGeom>
            <a:avLst/>
            <a:gdLst/>
            <a:ahLst/>
            <a:cxnLst/>
            <a:rect l="l" t="t" r="r" b="b"/>
            <a:pathLst>
              <a:path w="2366186" h="2366186">
                <a:moveTo>
                  <a:pt x="0" y="0"/>
                </a:moveTo>
                <a:lnTo>
                  <a:pt x="2366186" y="0"/>
                </a:lnTo>
                <a:lnTo>
                  <a:pt x="2366186" y="2366186"/>
                </a:lnTo>
                <a:lnTo>
                  <a:pt x="0" y="236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6630" y="4491355"/>
            <a:ext cx="16578024" cy="540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Multiple texts were manually examined and classified by us according to different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SDGs, UNIDO priorities, and focus areas of expertise: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Telegraf 1"/>
            </a:endParaRPr>
          </a:p>
          <a:p>
            <a:pPr marL="734059" lvl="1" indent="-367030">
              <a:lnSpc>
                <a:spcPts val="7853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This was used to test the effectiveness of LLM prompts when cross-examined</a:t>
            </a:r>
          </a:p>
          <a:p>
            <a:pPr marL="734059" lvl="1" indent="-367030">
              <a:lnSpc>
                <a:spcPts val="7853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 Prompts were then curated as per the performance</a:t>
            </a:r>
          </a:p>
          <a:p>
            <a:pPr marL="734059" lvl="1" indent="-367030">
              <a:lnSpc>
                <a:spcPts val="7853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The method showed a noticeable improvement in prompt quality and results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52E6B"/>
              </a:solidFill>
              <a:latin typeface="Telegraf 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387069" y="2903401"/>
            <a:ext cx="11498424" cy="4112806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37427" y="-946119"/>
            <a:ext cx="9520130" cy="21112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886319" y="2044754"/>
            <a:ext cx="11537144" cy="6197493"/>
            <a:chOff x="0" y="0"/>
            <a:chExt cx="15382858" cy="826332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15382858" cy="193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52E6B"/>
                  </a:solidFill>
                  <a:latin typeface="Telegraf 1 Bold"/>
                </a:rPr>
                <a:t>Agenda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06082"/>
              <a:ext cx="15382858" cy="5857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39"/>
                </a:lnSpc>
              </a:pPr>
              <a:r>
                <a:rPr lang="en-US" sz="3399">
                  <a:solidFill>
                    <a:srgbClr val="FFFFFF"/>
                  </a:solidFill>
                  <a:latin typeface="Telegraf 1"/>
                </a:rPr>
                <a:t>Part 1:  </a:t>
              </a:r>
              <a:r>
                <a:rPr lang="en-US" sz="3399">
                  <a:solidFill>
                    <a:srgbClr val="FFFFFF"/>
                  </a:solidFill>
                  <a:latin typeface="Telegraf 1 Bold"/>
                </a:rPr>
                <a:t>Status Quo</a:t>
              </a:r>
            </a:p>
            <a:p>
              <a:pPr>
                <a:lnSpc>
                  <a:spcPts val="7139"/>
                </a:lnSpc>
              </a:pPr>
              <a:r>
                <a:rPr lang="en-US" sz="3399">
                  <a:solidFill>
                    <a:srgbClr val="FFFFFF"/>
                  </a:solidFill>
                  <a:latin typeface="Telegraf 1"/>
                </a:rPr>
                <a:t>Part 2:  </a:t>
              </a:r>
              <a:r>
                <a:rPr lang="en-US" sz="3399">
                  <a:solidFill>
                    <a:srgbClr val="FFFFFF"/>
                  </a:solidFill>
                  <a:latin typeface="Telegraf 1 Bold"/>
                </a:rPr>
                <a:t>Why LLM?</a:t>
              </a:r>
            </a:p>
            <a:p>
              <a:pPr>
                <a:lnSpc>
                  <a:spcPts val="7139"/>
                </a:lnSpc>
              </a:pPr>
              <a:r>
                <a:rPr lang="en-US" sz="3399">
                  <a:solidFill>
                    <a:srgbClr val="FFFFFF"/>
                  </a:solidFill>
                  <a:latin typeface="Telegraf 1"/>
                </a:rPr>
                <a:t>Part 3:  </a:t>
              </a:r>
              <a:r>
                <a:rPr lang="en-US" sz="3399">
                  <a:solidFill>
                    <a:srgbClr val="FFFFFF"/>
                  </a:solidFill>
                  <a:latin typeface="Telegraf 1 Bold"/>
                </a:rPr>
                <a:t>Assumptions and Explanation of Our Approach</a:t>
              </a:r>
            </a:p>
            <a:p>
              <a:pPr>
                <a:lnSpc>
                  <a:spcPts val="7139"/>
                </a:lnSpc>
              </a:pPr>
              <a:r>
                <a:rPr lang="en-US" sz="3399">
                  <a:solidFill>
                    <a:srgbClr val="FFFFFF"/>
                  </a:solidFill>
                  <a:latin typeface="Telegraf 1"/>
                </a:rPr>
                <a:t>Part 4:  </a:t>
              </a:r>
              <a:r>
                <a:rPr lang="en-US" sz="3399">
                  <a:solidFill>
                    <a:srgbClr val="FFFFFF"/>
                  </a:solidFill>
                  <a:latin typeface="Telegraf 1 Bold"/>
                </a:rPr>
                <a:t>Results</a:t>
              </a:r>
            </a:p>
            <a:p>
              <a:pPr>
                <a:lnSpc>
                  <a:spcPts val="7139"/>
                </a:lnSpc>
              </a:pPr>
              <a:r>
                <a:rPr lang="en-US" sz="3399">
                  <a:solidFill>
                    <a:srgbClr val="FFFFFF"/>
                  </a:solidFill>
                  <a:latin typeface="Telegraf 1"/>
                </a:rPr>
                <a:t>Part 5:  </a:t>
              </a:r>
              <a:r>
                <a:rPr lang="en-US" sz="3399">
                  <a:solidFill>
                    <a:srgbClr val="FFFFFF"/>
                  </a:solidFill>
                  <a:latin typeface="Telegraf 1 Bold"/>
                </a:rPr>
                <a:t>Future Outlook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930568">
            <a:off x="888366" y="562765"/>
            <a:ext cx="931870" cy="931870"/>
          </a:xfrm>
          <a:custGeom>
            <a:avLst/>
            <a:gdLst/>
            <a:ahLst/>
            <a:cxnLst/>
            <a:rect l="l" t="t" r="r" b="b"/>
            <a:pathLst>
              <a:path w="931870" h="931870">
                <a:moveTo>
                  <a:pt x="0" y="0"/>
                </a:moveTo>
                <a:lnTo>
                  <a:pt x="931870" y="0"/>
                </a:lnTo>
                <a:lnTo>
                  <a:pt x="931870" y="931870"/>
                </a:lnTo>
                <a:lnTo>
                  <a:pt x="0" y="93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 rot="-5400000">
            <a:off x="-124492" y="3301870"/>
            <a:ext cx="3167444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9"/>
              </a:lnSpc>
            </a:pPr>
            <a:r>
              <a:rPr lang="en-US" sz="2999">
                <a:solidFill>
                  <a:srgbClr val="FFFFFF"/>
                </a:solidFill>
                <a:latin typeface="Telegraf 1 Bold"/>
              </a:rPr>
              <a:t>Neural Neatworks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06542" y="1028700"/>
            <a:ext cx="10501188" cy="1862948"/>
            <a:chOff x="0" y="0"/>
            <a:chExt cx="14001584" cy="2483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Themes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1725" y="2807007"/>
            <a:ext cx="16351468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Remember the messy drawer?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Wouldn't cleaning the mess be nicer? Like sorting the notes into clear piles.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Each pile represents a </a:t>
            </a:r>
            <a:r>
              <a:rPr lang="en-US" sz="3399">
                <a:solidFill>
                  <a:srgbClr val="052E6B"/>
                </a:solidFill>
                <a:latin typeface="Canva Sans Bold Italics"/>
              </a:rPr>
              <a:t>"topic"</a:t>
            </a:r>
            <a:r>
              <a:rPr lang="en-US" sz="3399">
                <a:solidFill>
                  <a:srgbClr val="052E6B"/>
                </a:solidFill>
                <a:latin typeface="Canva Sans"/>
              </a:rPr>
              <a:t> found within the documents. It helps discover major themes without having to read everything individually. </a:t>
            </a:r>
          </a:p>
        </p:txBody>
      </p:sp>
      <p:sp>
        <p:nvSpPr>
          <p:cNvPr id="8" name="Freeform 8"/>
          <p:cNvSpPr/>
          <p:nvPr/>
        </p:nvSpPr>
        <p:spPr>
          <a:xfrm>
            <a:off x="10079728" y="2960836"/>
            <a:ext cx="1349284" cy="2182664"/>
          </a:xfrm>
          <a:custGeom>
            <a:avLst/>
            <a:gdLst/>
            <a:ahLst/>
            <a:cxnLst/>
            <a:rect l="l" t="t" r="r" b="b"/>
            <a:pathLst>
              <a:path w="1349284" h="2182664">
                <a:moveTo>
                  <a:pt x="0" y="0"/>
                </a:moveTo>
                <a:lnTo>
                  <a:pt x="1349283" y="0"/>
                </a:lnTo>
                <a:lnTo>
                  <a:pt x="1349283" y="2182664"/>
                </a:lnTo>
                <a:lnTo>
                  <a:pt x="0" y="218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65150" y="3588457"/>
            <a:ext cx="2436308" cy="927421"/>
          </a:xfrm>
          <a:custGeom>
            <a:avLst/>
            <a:gdLst/>
            <a:ahLst/>
            <a:cxnLst/>
            <a:rect l="l" t="t" r="r" b="b"/>
            <a:pathLst>
              <a:path w="2436308" h="927421">
                <a:moveTo>
                  <a:pt x="0" y="0"/>
                </a:moveTo>
                <a:lnTo>
                  <a:pt x="2436309" y="0"/>
                </a:lnTo>
                <a:lnTo>
                  <a:pt x="2436309" y="927421"/>
                </a:lnTo>
                <a:lnTo>
                  <a:pt x="0" y="92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5737598" y="2960836"/>
            <a:ext cx="1521702" cy="2318382"/>
          </a:xfrm>
          <a:custGeom>
            <a:avLst/>
            <a:gdLst/>
            <a:ahLst/>
            <a:cxnLst/>
            <a:rect l="l" t="t" r="r" b="b"/>
            <a:pathLst>
              <a:path w="1521702" h="2318382">
                <a:moveTo>
                  <a:pt x="1521702" y="0"/>
                </a:moveTo>
                <a:lnTo>
                  <a:pt x="0" y="0"/>
                </a:lnTo>
                <a:lnTo>
                  <a:pt x="0" y="2318382"/>
                </a:lnTo>
                <a:lnTo>
                  <a:pt x="1521702" y="2318382"/>
                </a:lnTo>
                <a:lnTo>
                  <a:pt x="15217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06542" y="1028700"/>
            <a:ext cx="10501188" cy="1862948"/>
            <a:chOff x="0" y="0"/>
            <a:chExt cx="14001584" cy="2483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Themes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81725" y="2807007"/>
            <a:ext cx="16351468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 Bold"/>
              </a:rPr>
              <a:t>Topic modeling</a:t>
            </a:r>
            <a:r>
              <a:rPr lang="en-US" sz="3399">
                <a:solidFill>
                  <a:srgbClr val="052E6B"/>
                </a:solidFill>
                <a:latin typeface="Canva Sans"/>
              </a:rPr>
              <a:t> automatically reveals the underlying themes (topics) and patterns of documents that would otherwise be difficult to find within the sheer volume of data.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Furthermore: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It provides a systematic, data-driven approach to classification that reduces subjectivity and bias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Completely unsupervised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 Bold"/>
              </a:rPr>
              <a:t>The themes are then shown as wordclouds</a:t>
            </a:r>
          </a:p>
        </p:txBody>
      </p:sp>
      <p:sp>
        <p:nvSpPr>
          <p:cNvPr id="8" name="Freeform 8"/>
          <p:cNvSpPr/>
          <p:nvPr/>
        </p:nvSpPr>
        <p:spPr>
          <a:xfrm>
            <a:off x="1924048" y="9258300"/>
            <a:ext cx="2972619" cy="899217"/>
          </a:xfrm>
          <a:custGeom>
            <a:avLst/>
            <a:gdLst/>
            <a:ahLst/>
            <a:cxnLst/>
            <a:rect l="l" t="t" r="r" b="b"/>
            <a:pathLst>
              <a:path w="2972619" h="899217">
                <a:moveTo>
                  <a:pt x="0" y="0"/>
                </a:moveTo>
                <a:lnTo>
                  <a:pt x="2972619" y="0"/>
                </a:lnTo>
                <a:lnTo>
                  <a:pt x="2972619" y="899217"/>
                </a:lnTo>
                <a:lnTo>
                  <a:pt x="0" y="899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3406" y="1028700"/>
            <a:ext cx="10501188" cy="1863003"/>
            <a:chOff x="0" y="0"/>
            <a:chExt cx="14001584" cy="2484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Wordclouds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37368" y="3170114"/>
            <a:ext cx="4720060" cy="4720060"/>
          </a:xfrm>
          <a:custGeom>
            <a:avLst/>
            <a:gdLst/>
            <a:ahLst/>
            <a:cxnLst/>
            <a:rect l="l" t="t" r="r" b="b"/>
            <a:pathLst>
              <a:path w="4720060" h="4720060">
                <a:moveTo>
                  <a:pt x="0" y="0"/>
                </a:moveTo>
                <a:lnTo>
                  <a:pt x="4720061" y="0"/>
                </a:lnTo>
                <a:lnTo>
                  <a:pt x="4720061" y="4720061"/>
                </a:lnTo>
                <a:lnTo>
                  <a:pt x="0" y="472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50558" y="3170114"/>
            <a:ext cx="4720060" cy="4720060"/>
          </a:xfrm>
          <a:custGeom>
            <a:avLst/>
            <a:gdLst/>
            <a:ahLst/>
            <a:cxnLst/>
            <a:rect l="l" t="t" r="r" b="b"/>
            <a:pathLst>
              <a:path w="4720060" h="4720060">
                <a:moveTo>
                  <a:pt x="0" y="0"/>
                </a:moveTo>
                <a:lnTo>
                  <a:pt x="4720060" y="0"/>
                </a:lnTo>
                <a:lnTo>
                  <a:pt x="4720060" y="4720061"/>
                </a:lnTo>
                <a:lnTo>
                  <a:pt x="0" y="4720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1876" y="3170114"/>
            <a:ext cx="4720060" cy="4720060"/>
          </a:xfrm>
          <a:custGeom>
            <a:avLst/>
            <a:gdLst/>
            <a:ahLst/>
            <a:cxnLst/>
            <a:rect l="l" t="t" r="r" b="b"/>
            <a:pathLst>
              <a:path w="4720060" h="4720060">
                <a:moveTo>
                  <a:pt x="0" y="0"/>
                </a:moveTo>
                <a:lnTo>
                  <a:pt x="4720060" y="0"/>
                </a:lnTo>
                <a:lnTo>
                  <a:pt x="4720060" y="4720061"/>
                </a:lnTo>
                <a:lnTo>
                  <a:pt x="0" y="472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259994" y="8738870"/>
            <a:ext cx="10501188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elegraf 1"/>
              </a:rPr>
              <a:t>Wordclouds of a few hand-picked topics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81649" y="1028700"/>
            <a:ext cx="10501188" cy="1863003"/>
            <a:chOff x="0" y="0"/>
            <a:chExt cx="14001584" cy="2484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Bonus Challange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5534788"/>
            <a:ext cx="4752212" cy="4752212"/>
          </a:xfrm>
          <a:custGeom>
            <a:avLst/>
            <a:gdLst/>
            <a:ahLst/>
            <a:cxnLst/>
            <a:rect l="l" t="t" r="r" b="b"/>
            <a:pathLst>
              <a:path w="4752212" h="4752212">
                <a:moveTo>
                  <a:pt x="0" y="0"/>
                </a:moveTo>
                <a:lnTo>
                  <a:pt x="4752212" y="0"/>
                </a:lnTo>
                <a:lnTo>
                  <a:pt x="4752212" y="4752212"/>
                </a:lnTo>
                <a:lnTo>
                  <a:pt x="0" y="475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696777" y="4175740"/>
            <a:ext cx="8470933" cy="508256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597083" y="2113841"/>
            <a:ext cx="8670320" cy="143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52E6B"/>
                </a:solidFill>
                <a:latin typeface="Telegraf 1 Bold"/>
              </a:rPr>
              <a:t>"AI-Gore"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2E6B"/>
                </a:solidFill>
                <a:latin typeface="Telegraf 1 Bold"/>
              </a:rPr>
              <a:t>Combine Words to generate SDGs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1800" y="9596147"/>
            <a:ext cx="352741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52E6B"/>
                </a:solidFill>
                <a:latin typeface="Canva Sans"/>
              </a:rPr>
              <a:t>(details explained in code)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06542" y="1028700"/>
            <a:ext cx="10501188" cy="1862948"/>
            <a:chOff x="0" y="0"/>
            <a:chExt cx="14001584" cy="2483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Impact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64589" y="2456467"/>
            <a:ext cx="15906713" cy="722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52E6B"/>
                </a:solidFill>
                <a:latin typeface="Telegraf 1"/>
              </a:rPr>
              <a:t>A </a:t>
            </a:r>
            <a:r>
              <a:rPr lang="en-US" sz="3399" dirty="0">
                <a:solidFill>
                  <a:srgbClr val="052E6B"/>
                </a:solidFill>
                <a:latin typeface="Telegraf 1 Bold"/>
              </a:rPr>
              <a:t>reporting system</a:t>
            </a:r>
            <a:r>
              <a:rPr lang="en-US" sz="3399" dirty="0">
                <a:solidFill>
                  <a:srgbClr val="052E6B"/>
                </a:solidFill>
                <a:latin typeface="Telegraf 1"/>
              </a:rPr>
              <a:t> that meets the expectations of the UN secretariat, donors, and the general public: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52E6B"/>
              </a:solidFill>
              <a:latin typeface="Telegraf 1"/>
            </a:endParaRPr>
          </a:p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52E6B"/>
                </a:solidFill>
                <a:latin typeface="Telegraf 1"/>
              </a:rPr>
              <a:t>The use of </a:t>
            </a:r>
            <a:r>
              <a:rPr lang="en-US" sz="3399" dirty="0">
                <a:solidFill>
                  <a:srgbClr val="052E6B"/>
                </a:solidFill>
                <a:latin typeface="Telegraf 1 Bold"/>
              </a:rPr>
              <a:t>automated classification</a:t>
            </a:r>
            <a:r>
              <a:rPr lang="en-US" sz="3399" dirty="0">
                <a:solidFill>
                  <a:srgbClr val="052E6B"/>
                </a:solidFill>
                <a:latin typeface="Telegraf 1"/>
              </a:rPr>
              <a:t> eliminates time-consuming manual categorization of project documents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52E6B"/>
              </a:solidFill>
              <a:latin typeface="Telegraf 1"/>
            </a:endParaRPr>
          </a:p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52E6B"/>
                </a:solidFill>
                <a:latin typeface="Telegraf 1"/>
              </a:rPr>
              <a:t>Enables </a:t>
            </a:r>
            <a:r>
              <a:rPr lang="en-US" sz="3399" dirty="0">
                <a:solidFill>
                  <a:srgbClr val="052E6B"/>
                </a:solidFill>
                <a:latin typeface="Telegraf 1 Bold"/>
              </a:rPr>
              <a:t>fast reporting </a:t>
            </a:r>
            <a:r>
              <a:rPr lang="en-US" sz="3399" dirty="0">
                <a:solidFill>
                  <a:srgbClr val="052E6B"/>
                </a:solidFill>
                <a:latin typeface="Telegraf 1"/>
              </a:rPr>
              <a:t>on project distributions across categories, aiding with strategic updates and resource allocation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52E6B"/>
              </a:solidFill>
              <a:latin typeface="Telegraf 1"/>
            </a:endParaRPr>
          </a:p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52E6B"/>
                </a:solidFill>
                <a:latin typeface="Telegraf 1"/>
              </a:rPr>
              <a:t>The result is a </a:t>
            </a:r>
            <a:r>
              <a:rPr lang="en-US" sz="3399" dirty="0">
                <a:solidFill>
                  <a:srgbClr val="052E6B"/>
                </a:solidFill>
                <a:latin typeface="Telegraf 1 Bold"/>
              </a:rPr>
              <a:t>structured and accessible project database</a:t>
            </a:r>
            <a:r>
              <a:rPr lang="en-US" sz="3399" dirty="0">
                <a:solidFill>
                  <a:srgbClr val="052E6B"/>
                </a:solidFill>
                <a:latin typeface="Telegraf 1"/>
              </a:rPr>
              <a:t> that helps UNIDO staff focus on higher-value activities and displays the organization’s contribution to the Sustainable Development Goals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2758" y="1028700"/>
            <a:ext cx="11800703" cy="1862894"/>
            <a:chOff x="0" y="0"/>
            <a:chExt cx="15734271" cy="2483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5734271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Limitations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5734271" cy="512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26918" y="2504092"/>
            <a:ext cx="15832382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 Bold"/>
              </a:rPr>
              <a:t>Limited data</a:t>
            </a:r>
            <a:r>
              <a:rPr lang="en-US" sz="3399">
                <a:solidFill>
                  <a:srgbClr val="052E6B"/>
                </a:solidFill>
                <a:latin typeface="Canva Sans"/>
              </a:rPr>
              <a:t>: As mentioned before we used a smaller dataset for the analysis, which is beneficial for a short hackathon. However, the methodology is scalable.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 Bold"/>
              </a:rPr>
              <a:t>Limited computation: </a:t>
            </a:r>
            <a:r>
              <a:rPr lang="en-US" sz="3399">
                <a:solidFill>
                  <a:srgbClr val="052E6B"/>
                </a:solidFill>
                <a:latin typeface="Canva Sans"/>
              </a:rPr>
              <a:t>Entire documents cannot be passed due to token usage restrictions and eventual loss of context/memory on LLM's part. Instead, chunks of documents are passed after extensive prompt engineering.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 Bold"/>
              </a:rPr>
              <a:t>Human intervention:</a:t>
            </a:r>
            <a:r>
              <a:rPr lang="en-US" sz="3399">
                <a:solidFill>
                  <a:srgbClr val="052E6B"/>
                </a:solidFill>
                <a:latin typeface="Canva Sans"/>
              </a:rPr>
              <a:t> LLMs can still make errors, therefore a balanced approach between LLMs and humans is necessary. (see next page)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2758" y="1028700"/>
            <a:ext cx="11800703" cy="1862894"/>
            <a:chOff x="0" y="0"/>
            <a:chExt cx="15734271" cy="2483859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5734271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Limitations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5734271" cy="512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114517" y="3310651"/>
            <a:ext cx="7391891" cy="5947649"/>
          </a:xfrm>
          <a:custGeom>
            <a:avLst/>
            <a:gdLst/>
            <a:ahLst/>
            <a:cxnLst/>
            <a:rect l="l" t="t" r="r" b="b"/>
            <a:pathLst>
              <a:path w="7391891" h="5947649">
                <a:moveTo>
                  <a:pt x="0" y="0"/>
                </a:moveTo>
                <a:lnTo>
                  <a:pt x="7391890" y="0"/>
                </a:lnTo>
                <a:lnTo>
                  <a:pt x="7391890" y="5947649"/>
                </a:lnTo>
                <a:lnTo>
                  <a:pt x="0" y="5947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14086" y="3551459"/>
            <a:ext cx="845332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The total number of SDG labels assigned to each project should be no more than 3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0 happens when the response does not have the form we expected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17 is ? This is why human supervision is still very much needed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52E6B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82953" y="3940788"/>
            <a:ext cx="4818860" cy="4818860"/>
          </a:xfrm>
          <a:custGeom>
            <a:avLst/>
            <a:gdLst/>
            <a:ahLst/>
            <a:cxnLst/>
            <a:rect l="l" t="t" r="r" b="b"/>
            <a:pathLst>
              <a:path w="4818860" h="4818860">
                <a:moveTo>
                  <a:pt x="0" y="0"/>
                </a:moveTo>
                <a:lnTo>
                  <a:pt x="4818860" y="0"/>
                </a:lnTo>
                <a:lnTo>
                  <a:pt x="4818860" y="4818860"/>
                </a:lnTo>
                <a:lnTo>
                  <a:pt x="0" y="481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73998" y="3940788"/>
            <a:ext cx="5035020" cy="4818860"/>
          </a:xfrm>
          <a:custGeom>
            <a:avLst/>
            <a:gdLst/>
            <a:ahLst/>
            <a:cxnLst/>
            <a:rect l="l" t="t" r="r" b="b"/>
            <a:pathLst>
              <a:path w="5035020" h="4818860">
                <a:moveTo>
                  <a:pt x="0" y="0"/>
                </a:moveTo>
                <a:lnTo>
                  <a:pt x="5035020" y="0"/>
                </a:lnTo>
                <a:lnTo>
                  <a:pt x="5035020" y="4818860"/>
                </a:lnTo>
                <a:lnTo>
                  <a:pt x="0" y="4818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42" b="-2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38184" y="5567797"/>
            <a:ext cx="2015604" cy="1564842"/>
          </a:xfrm>
          <a:custGeom>
            <a:avLst/>
            <a:gdLst/>
            <a:ahLst/>
            <a:cxnLst/>
            <a:rect l="l" t="t" r="r" b="b"/>
            <a:pathLst>
              <a:path w="2015604" h="1564842">
                <a:moveTo>
                  <a:pt x="0" y="0"/>
                </a:moveTo>
                <a:lnTo>
                  <a:pt x="2015604" y="0"/>
                </a:lnTo>
                <a:lnTo>
                  <a:pt x="2015604" y="1564842"/>
                </a:lnTo>
                <a:lnTo>
                  <a:pt x="0" y="1564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869824" y="1639266"/>
            <a:ext cx="12931989" cy="1863003"/>
            <a:chOff x="0" y="0"/>
            <a:chExt cx="17242652" cy="24840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17242652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Working in Tandem with AI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1135"/>
              <a:ext cx="17242652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3406" y="1215687"/>
            <a:ext cx="10501188" cy="1862948"/>
            <a:chOff x="0" y="0"/>
            <a:chExt cx="14001584" cy="2483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Future Perspctives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98028" y="3260915"/>
            <a:ext cx="14891944" cy="538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226" lvl="1" indent="-368113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52E6B"/>
                </a:solidFill>
                <a:latin typeface="Canva Sans Bold"/>
              </a:rPr>
              <a:t>Scalability</a:t>
            </a:r>
            <a:r>
              <a:rPr lang="en-US" sz="3410">
                <a:solidFill>
                  <a:srgbClr val="052E6B"/>
                </a:solidFill>
                <a:latin typeface="Canva Sans"/>
              </a:rPr>
              <a:t>: the developed model could be used to help other UN agencies in their SDG reporting practices and facilitate an inter-sectoral collaboration and framework creation</a:t>
            </a:r>
          </a:p>
          <a:p>
            <a:pPr>
              <a:lnSpc>
                <a:spcPts val="4774"/>
              </a:lnSpc>
            </a:pPr>
            <a:endParaRPr lang="en-US" sz="3410">
              <a:solidFill>
                <a:srgbClr val="052E6B"/>
              </a:solidFill>
              <a:latin typeface="Canva Sans"/>
            </a:endParaRPr>
          </a:p>
          <a:p>
            <a:pPr marL="736226" lvl="1" indent="-368113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52E6B"/>
                </a:solidFill>
                <a:latin typeface="Canva Sans Bold"/>
              </a:rPr>
              <a:t>Documentation</a:t>
            </a:r>
            <a:r>
              <a:rPr lang="en-US" sz="3410">
                <a:solidFill>
                  <a:srgbClr val="052E6B"/>
                </a:solidFill>
                <a:latin typeface="Canva Sans"/>
              </a:rPr>
              <a:t>: the project highlights the need for streamlined data upload and -analysis policy</a:t>
            </a:r>
          </a:p>
          <a:p>
            <a:pPr>
              <a:lnSpc>
                <a:spcPts val="4774"/>
              </a:lnSpc>
            </a:pPr>
            <a:endParaRPr lang="en-US" sz="3410">
              <a:solidFill>
                <a:srgbClr val="052E6B"/>
              </a:solidFill>
              <a:latin typeface="Canva Sans"/>
            </a:endParaRPr>
          </a:p>
          <a:p>
            <a:pPr marL="736226" lvl="1" indent="-368113">
              <a:lnSpc>
                <a:spcPts val="4774"/>
              </a:lnSpc>
              <a:buFont typeface="Arial"/>
              <a:buChar char="•"/>
            </a:pPr>
            <a:r>
              <a:rPr lang="en-US" sz="3410">
                <a:solidFill>
                  <a:srgbClr val="052E6B"/>
                </a:solidFill>
                <a:latin typeface="Canva Sans Bold"/>
              </a:rPr>
              <a:t>Bespoke LLMs</a:t>
            </a:r>
            <a:r>
              <a:rPr lang="en-US" sz="3410">
                <a:solidFill>
                  <a:srgbClr val="052E6B"/>
                </a:solidFill>
                <a:latin typeface="Canva Sans"/>
              </a:rPr>
              <a:t>: creation of an in-house LLM model that is better suited to serve UNIDO’s needs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5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823177">
            <a:off x="-449507" y="-1058893"/>
            <a:ext cx="7444352" cy="7898444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707478">
            <a:off x="916367" y="1408773"/>
            <a:ext cx="8116009" cy="10718415"/>
          </a:xfrm>
          <a:prstGeom prst="rect">
            <a:avLst/>
          </a:prstGeom>
          <a:solidFill>
            <a:srgbClr val="052E6B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07316" y="1028700"/>
            <a:ext cx="5275400" cy="5275400"/>
          </a:xfrm>
          <a:custGeom>
            <a:avLst/>
            <a:gdLst/>
            <a:ahLst/>
            <a:cxnLst/>
            <a:rect l="l" t="t" r="r" b="b"/>
            <a:pathLst>
              <a:path w="5275400" h="5275400">
                <a:moveTo>
                  <a:pt x="0" y="0"/>
                </a:moveTo>
                <a:lnTo>
                  <a:pt x="5275400" y="0"/>
                </a:lnTo>
                <a:lnTo>
                  <a:pt x="5275400" y="5275400"/>
                </a:lnTo>
                <a:lnTo>
                  <a:pt x="0" y="527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-386146">
            <a:off x="1424700" y="5439833"/>
            <a:ext cx="7912970" cy="1978435"/>
            <a:chOff x="0" y="0"/>
            <a:chExt cx="10550626" cy="263791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0550626" cy="1933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Telegraf 1 Bold"/>
                </a:rPr>
                <a:t>That’s a Wrap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30641"/>
              <a:ext cx="10550626" cy="607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elegraf 1"/>
                </a:rPr>
                <a:t>We thank you for your attention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22691" y="9144000"/>
            <a:ext cx="991380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elegraf 1 Bold"/>
              </a:rPr>
              <a:t>. . . to be continued on 19. March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97047" y="2461349"/>
            <a:ext cx="5011884" cy="3699681"/>
          </a:xfrm>
          <a:custGeom>
            <a:avLst/>
            <a:gdLst/>
            <a:ahLst/>
            <a:cxnLst/>
            <a:rect l="l" t="t" r="r" b="b"/>
            <a:pathLst>
              <a:path w="5011884" h="3699681">
                <a:moveTo>
                  <a:pt x="0" y="0"/>
                </a:moveTo>
                <a:lnTo>
                  <a:pt x="5011884" y="0"/>
                </a:lnTo>
                <a:lnTo>
                  <a:pt x="5011884" y="3699681"/>
                </a:lnTo>
                <a:lnTo>
                  <a:pt x="0" y="369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584161" y="5615478"/>
            <a:ext cx="1906917" cy="4482070"/>
          </a:xfrm>
          <a:custGeom>
            <a:avLst/>
            <a:gdLst/>
            <a:ahLst/>
            <a:cxnLst/>
            <a:rect l="l" t="t" r="r" b="b"/>
            <a:pathLst>
              <a:path w="1906917" h="4482070">
                <a:moveTo>
                  <a:pt x="0" y="0"/>
                </a:moveTo>
                <a:lnTo>
                  <a:pt x="1906917" y="0"/>
                </a:lnTo>
                <a:lnTo>
                  <a:pt x="1906917" y="4482070"/>
                </a:lnTo>
                <a:lnTo>
                  <a:pt x="0" y="4482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67227" y="5982748"/>
            <a:ext cx="5483409" cy="4114800"/>
          </a:xfrm>
          <a:custGeom>
            <a:avLst/>
            <a:gdLst/>
            <a:ahLst/>
            <a:cxnLst/>
            <a:rect l="l" t="t" r="r" b="b"/>
            <a:pathLst>
              <a:path w="5483409" h="4114800">
                <a:moveTo>
                  <a:pt x="0" y="0"/>
                </a:moveTo>
                <a:lnTo>
                  <a:pt x="5483408" y="0"/>
                </a:lnTo>
                <a:lnTo>
                  <a:pt x="54834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92027" y="2564798"/>
            <a:ext cx="4506568" cy="3515123"/>
          </a:xfrm>
          <a:custGeom>
            <a:avLst/>
            <a:gdLst/>
            <a:ahLst/>
            <a:cxnLst/>
            <a:rect l="l" t="t" r="r" b="b"/>
            <a:pathLst>
              <a:path w="4506568" h="3515123">
                <a:moveTo>
                  <a:pt x="0" y="0"/>
                </a:moveTo>
                <a:lnTo>
                  <a:pt x="4506567" y="0"/>
                </a:lnTo>
                <a:lnTo>
                  <a:pt x="4506567" y="3515123"/>
                </a:lnTo>
                <a:lnTo>
                  <a:pt x="0" y="35151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208956" y="3353230"/>
            <a:ext cx="3886058" cy="2868617"/>
          </a:xfrm>
          <a:custGeom>
            <a:avLst/>
            <a:gdLst/>
            <a:ahLst/>
            <a:cxnLst/>
            <a:rect l="l" t="t" r="r" b="b"/>
            <a:pathLst>
              <a:path w="3886058" h="2868617">
                <a:moveTo>
                  <a:pt x="0" y="0"/>
                </a:moveTo>
                <a:lnTo>
                  <a:pt x="3886058" y="0"/>
                </a:lnTo>
                <a:lnTo>
                  <a:pt x="3886058" y="2868618"/>
                </a:lnTo>
                <a:lnTo>
                  <a:pt x="0" y="286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6133357" y="5982748"/>
            <a:ext cx="1563624" cy="4114800"/>
          </a:xfrm>
          <a:custGeom>
            <a:avLst/>
            <a:gdLst/>
            <a:ahLst/>
            <a:cxnLst/>
            <a:rect l="l" t="t" r="r" b="b"/>
            <a:pathLst>
              <a:path w="1563624" h="4114800">
                <a:moveTo>
                  <a:pt x="1563624" y="0"/>
                </a:moveTo>
                <a:lnTo>
                  <a:pt x="0" y="0"/>
                </a:lnTo>
                <a:lnTo>
                  <a:pt x="0" y="4114800"/>
                </a:lnTo>
                <a:lnTo>
                  <a:pt x="1563624" y="4114800"/>
                </a:lnTo>
                <a:lnTo>
                  <a:pt x="156362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537619" y="2866898"/>
            <a:ext cx="4015383" cy="180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6" dirty="0">
                <a:solidFill>
                  <a:srgbClr val="052E6B"/>
                </a:solidFill>
                <a:latin typeface="Telegraf 2 Bold"/>
              </a:rPr>
              <a:t>We should reclassify our </a:t>
            </a:r>
          </a:p>
          <a:p>
            <a:pPr algn="ctr">
              <a:lnSpc>
                <a:spcPts val="3551"/>
              </a:lnSpc>
            </a:pPr>
            <a:r>
              <a:rPr lang="en-US" sz="2536" dirty="0">
                <a:solidFill>
                  <a:srgbClr val="052E6B"/>
                </a:solidFill>
                <a:latin typeface="Telegraf 2 Bold"/>
              </a:rPr>
              <a:t>project portfolio to</a:t>
            </a:r>
          </a:p>
          <a:p>
            <a:pPr algn="ctr">
              <a:lnSpc>
                <a:spcPts val="3551"/>
              </a:lnSpc>
            </a:pPr>
            <a:r>
              <a:rPr lang="en-US" sz="2536" dirty="0">
                <a:solidFill>
                  <a:srgbClr val="052E6B"/>
                </a:solidFill>
                <a:latin typeface="Telegraf 2 Bold"/>
              </a:rPr>
              <a:t>keep donors and</a:t>
            </a:r>
          </a:p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536" dirty="0">
                <a:solidFill>
                  <a:srgbClr val="052E6B"/>
                </a:solidFill>
                <a:latin typeface="Telegraf 2 Bold"/>
              </a:rPr>
              <a:t>to show our 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7554" y="3267505"/>
            <a:ext cx="4530869" cy="188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52E6B"/>
                </a:solidFill>
                <a:latin typeface="Telegraf 2 Bold"/>
              </a:rPr>
              <a:t>But we have thousands </a:t>
            </a:r>
          </a:p>
          <a:p>
            <a:pPr algn="ctr">
              <a:lnSpc>
                <a:spcPts val="3741"/>
              </a:lnSpc>
            </a:pPr>
            <a:r>
              <a:rPr lang="en-US" sz="2672">
                <a:solidFill>
                  <a:srgbClr val="052E6B"/>
                </a:solidFill>
                <a:latin typeface="Telegraf 2 Bold"/>
              </a:rPr>
              <a:t>of projects, it would take</a:t>
            </a:r>
          </a:p>
          <a:p>
            <a:pPr algn="ctr">
              <a:lnSpc>
                <a:spcPts val="3741"/>
              </a:lnSpc>
              <a:spcBef>
                <a:spcPct val="0"/>
              </a:spcBef>
            </a:pPr>
            <a:r>
              <a:rPr lang="en-US" sz="2672">
                <a:solidFill>
                  <a:srgbClr val="052E6B"/>
                </a:solidFill>
                <a:latin typeface="Telegraf 2 Bold"/>
              </a:rPr>
              <a:t> years to read and classify them!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4731" y="3980393"/>
            <a:ext cx="2988598" cy="126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52E6B"/>
                </a:solidFill>
                <a:latin typeface="Telegraf 2 Bold"/>
              </a:rPr>
              <a:t>What if we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52E6B"/>
                </a:solidFill>
                <a:latin typeface="Telegraf 2 Bold"/>
              </a:rPr>
              <a:t>used LLM . .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7013" y="558805"/>
            <a:ext cx="11440987" cy="135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9"/>
              </a:lnSpc>
              <a:spcBef>
                <a:spcPct val="0"/>
              </a:spcBef>
            </a:pPr>
            <a:r>
              <a:rPr lang="en-US" sz="3778">
                <a:solidFill>
                  <a:srgbClr val="052E6B"/>
                </a:solidFill>
                <a:latin typeface="Telegraf 2 Bold"/>
              </a:rPr>
              <a:t>UNIDO board meeting before the arrival of the Japanese delegation . .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386975" y="5645451"/>
            <a:ext cx="2840965" cy="4328341"/>
          </a:xfrm>
          <a:custGeom>
            <a:avLst/>
            <a:gdLst/>
            <a:ahLst/>
            <a:cxnLst/>
            <a:rect l="l" t="t" r="r" b="b"/>
            <a:pathLst>
              <a:path w="2840965" h="4328341">
                <a:moveTo>
                  <a:pt x="2840965" y="0"/>
                </a:moveTo>
                <a:lnTo>
                  <a:pt x="0" y="0"/>
                </a:lnTo>
                <a:lnTo>
                  <a:pt x="0" y="4328340"/>
                </a:lnTo>
                <a:lnTo>
                  <a:pt x="2840965" y="4328340"/>
                </a:lnTo>
                <a:lnTo>
                  <a:pt x="28409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027660" y="5858991"/>
            <a:ext cx="2543695" cy="4114800"/>
          </a:xfrm>
          <a:custGeom>
            <a:avLst/>
            <a:gdLst/>
            <a:ahLst/>
            <a:cxnLst/>
            <a:rect l="l" t="t" r="r" b="b"/>
            <a:pathLst>
              <a:path w="2543695" h="4114800">
                <a:moveTo>
                  <a:pt x="0" y="0"/>
                </a:moveTo>
                <a:lnTo>
                  <a:pt x="2543694" y="0"/>
                </a:lnTo>
                <a:lnTo>
                  <a:pt x="2543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51003" y="6605063"/>
            <a:ext cx="4069076" cy="1548962"/>
          </a:xfrm>
          <a:custGeom>
            <a:avLst/>
            <a:gdLst/>
            <a:ahLst/>
            <a:cxnLst/>
            <a:rect l="l" t="t" r="r" b="b"/>
            <a:pathLst>
              <a:path w="4069076" h="1548962">
                <a:moveTo>
                  <a:pt x="0" y="0"/>
                </a:moveTo>
                <a:lnTo>
                  <a:pt x="4069076" y="0"/>
                </a:lnTo>
                <a:lnTo>
                  <a:pt x="4069076" y="1548962"/>
                </a:lnTo>
                <a:lnTo>
                  <a:pt x="0" y="154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479710" y="1028700"/>
            <a:ext cx="5328581" cy="1863003"/>
            <a:chOff x="0" y="0"/>
            <a:chExt cx="7104774" cy="24840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710477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Status Quo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71135"/>
              <a:ext cx="710477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0967" y="2955290"/>
            <a:ext cx="12229148" cy="218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Imagine a drawer filled with random notes on different subjects —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some about cooking, others about travel, gardening, etc.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In the current state, the project documents are in this drawer, 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52E6B"/>
                </a:solidFill>
                <a:latin typeface="Telegraf 1"/>
              </a:rPr>
              <a:t>containing words and phrases associated with different themes...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559761">
            <a:off x="2558686" y="4941558"/>
            <a:ext cx="3676923" cy="1038731"/>
          </a:xfrm>
          <a:custGeom>
            <a:avLst/>
            <a:gdLst/>
            <a:ahLst/>
            <a:cxnLst/>
            <a:rect l="l" t="t" r="r" b="b"/>
            <a:pathLst>
              <a:path w="3676923" h="1038731">
                <a:moveTo>
                  <a:pt x="0" y="0"/>
                </a:moveTo>
                <a:lnTo>
                  <a:pt x="3676923" y="0"/>
                </a:lnTo>
                <a:lnTo>
                  <a:pt x="3676923" y="1038730"/>
                </a:lnTo>
                <a:lnTo>
                  <a:pt x="0" y="103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2829746" y="5353911"/>
            <a:ext cx="1619771" cy="2261102"/>
          </a:xfrm>
          <a:custGeom>
            <a:avLst/>
            <a:gdLst/>
            <a:ahLst/>
            <a:cxnLst/>
            <a:rect l="l" t="t" r="r" b="b"/>
            <a:pathLst>
              <a:path w="1619771" h="2261102">
                <a:moveTo>
                  <a:pt x="1619771" y="0"/>
                </a:moveTo>
                <a:lnTo>
                  <a:pt x="0" y="0"/>
                </a:lnTo>
                <a:lnTo>
                  <a:pt x="0" y="2261102"/>
                </a:lnTo>
                <a:lnTo>
                  <a:pt x="1619771" y="2261102"/>
                </a:lnTo>
                <a:lnTo>
                  <a:pt x="16197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527625" y="1028700"/>
            <a:ext cx="5232750" cy="1863003"/>
            <a:chOff x="0" y="0"/>
            <a:chExt cx="6977000" cy="2484003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6977000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Status Quo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71135"/>
              <a:ext cx="6977000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50925" y="7444568"/>
            <a:ext cx="7850692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2E6B"/>
                </a:solidFill>
                <a:latin typeface="Telegraf 1"/>
              </a:rPr>
              <a:t> Automating the classification process aids in better generalization, quicker information retrieval, improves scope and scale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4979" y="3188893"/>
            <a:ext cx="7289021" cy="106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52E6B"/>
                </a:solidFill>
                <a:latin typeface="Telegraf 1"/>
              </a:rPr>
              <a:t>Project documents are being classified and analyzed manually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14850" y="5142880"/>
            <a:ext cx="515662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52E6B"/>
                </a:solidFill>
                <a:latin typeface="Telegraf 1"/>
              </a:rPr>
              <a:t>This prevents generalization, is tiresome and leads to lack of a big picture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7247" y="3172656"/>
            <a:ext cx="5144453" cy="5756031"/>
          </a:xfrm>
          <a:custGeom>
            <a:avLst/>
            <a:gdLst/>
            <a:ahLst/>
            <a:cxnLst/>
            <a:rect l="l" t="t" r="r" b="b"/>
            <a:pathLst>
              <a:path w="5144453" h="5756031">
                <a:moveTo>
                  <a:pt x="0" y="0"/>
                </a:moveTo>
                <a:lnTo>
                  <a:pt x="5144453" y="0"/>
                </a:lnTo>
                <a:lnTo>
                  <a:pt x="5144453" y="5756031"/>
                </a:lnTo>
                <a:lnTo>
                  <a:pt x="0" y="5756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91019" y="6705647"/>
            <a:ext cx="686763" cy="678023"/>
          </a:xfrm>
          <a:custGeom>
            <a:avLst/>
            <a:gdLst/>
            <a:ahLst/>
            <a:cxnLst/>
            <a:rect l="l" t="t" r="r" b="b"/>
            <a:pathLst>
              <a:path w="686763" h="678023">
                <a:moveTo>
                  <a:pt x="0" y="0"/>
                </a:moveTo>
                <a:lnTo>
                  <a:pt x="686763" y="0"/>
                </a:lnTo>
                <a:lnTo>
                  <a:pt x="686763" y="678023"/>
                </a:lnTo>
                <a:lnTo>
                  <a:pt x="0" y="678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934618" y="1028700"/>
            <a:ext cx="6418764" cy="1862948"/>
            <a:chOff x="0" y="0"/>
            <a:chExt cx="8558352" cy="2483931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8558352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What is LLM?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71135"/>
              <a:ext cx="8558352" cy="512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42166" y="6667547"/>
            <a:ext cx="5914853" cy="338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Canva Sans"/>
              </a:rPr>
              <a:t>When Robo is created using computer code and the magic of NVIDIA GPUs, it's called a Large Language Model (LLM)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7910" y="3229657"/>
            <a:ext cx="10191023" cy="302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Imagine you have an incredibly smart robot friend named Robo. It can understand and talk to you in a way that feels totally human! How?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52E6B"/>
                </a:solidFill>
                <a:latin typeface="Telegraf 1"/>
              </a:rPr>
              <a:t>Well, it's all thanks to Robo reading millions of books beforehand.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22915" y="1028700"/>
            <a:ext cx="9642170" cy="1863003"/>
            <a:chOff x="0" y="0"/>
            <a:chExt cx="12856227" cy="24840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2856227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Why LLM?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135"/>
              <a:ext cx="12856227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513475" y="6362574"/>
            <a:ext cx="2653526" cy="2697358"/>
          </a:xfrm>
          <a:custGeom>
            <a:avLst/>
            <a:gdLst/>
            <a:ahLst/>
            <a:cxnLst/>
            <a:rect l="l" t="t" r="r" b="b"/>
            <a:pathLst>
              <a:path w="2653526" h="2697358">
                <a:moveTo>
                  <a:pt x="0" y="0"/>
                </a:moveTo>
                <a:lnTo>
                  <a:pt x="2653527" y="0"/>
                </a:lnTo>
                <a:lnTo>
                  <a:pt x="2653527" y="2697358"/>
                </a:lnTo>
                <a:lnTo>
                  <a:pt x="0" y="269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76766" y="1856392"/>
            <a:ext cx="4228505" cy="445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1"/>
              </a:lnSpc>
              <a:spcBef>
                <a:spcPct val="0"/>
              </a:spcBef>
            </a:pPr>
            <a:r>
              <a:rPr lang="en-US" sz="24572">
                <a:solidFill>
                  <a:srgbClr val="4C9F38"/>
                </a:solidFill>
                <a:latin typeface="Telegraf 1 Bold"/>
              </a:rPr>
              <a:t>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63033" y="3169569"/>
            <a:ext cx="10503575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52E6B"/>
                </a:solidFill>
                <a:latin typeface="Telegraf 1"/>
              </a:rPr>
              <a:t>according to our estimations, this is the average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52E6B"/>
                </a:solidFill>
                <a:latin typeface="Telegraf 1"/>
              </a:rPr>
              <a:t>number of pages of a UNIDO project report.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52E6B"/>
                </a:solidFill>
                <a:latin typeface="Telegraf 1"/>
              </a:rPr>
              <a:t>To make order in  the projects, many hours of intense labor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2E6B"/>
                </a:solidFill>
                <a:latin typeface="Telegraf 1"/>
              </a:rPr>
              <a:t>would be needed, involving thousands of documents.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766" y="6844559"/>
            <a:ext cx="10753237" cy="1628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52E6B"/>
                </a:solidFill>
                <a:latin typeface="Telegraf 1"/>
              </a:rPr>
              <a:t>Using LLMs (Llama 2 in this case), categorization</a:t>
            </a:r>
          </a:p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052E6B"/>
                </a:solidFill>
                <a:latin typeface="Telegraf 1"/>
              </a:rPr>
              <a:t>can be streamlined and executed with ease.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52E6B"/>
                </a:solidFill>
                <a:latin typeface="Telegraf 1"/>
              </a:rPr>
              <a:t>The only things needed are good prompts and GOOD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72921" y="3265809"/>
            <a:ext cx="12521673" cy="604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2"/>
              </a:rPr>
              <a:t>Given the hackathon’s time frame, we assumed it would be wiser to create a working model on a streamlined dataset 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52E6B"/>
              </a:solidFill>
              <a:latin typeface="Telegraf 2"/>
            </a:endParaRPr>
          </a:p>
          <a:p>
            <a:pPr>
              <a:lnSpc>
                <a:spcPts val="4339"/>
              </a:lnSpc>
            </a:pPr>
            <a:endParaRPr lang="en-US" sz="3099">
              <a:solidFill>
                <a:srgbClr val="052E6B"/>
              </a:solidFill>
              <a:latin typeface="Telegraf 2"/>
            </a:endParaRP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2"/>
              </a:rPr>
              <a:t>We focused on projects with a single description file: this reduces complexity, size and enables a more straightforward approach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52E6B"/>
              </a:solidFill>
              <a:latin typeface="Telegraf 2"/>
            </a:endParaRPr>
          </a:p>
          <a:p>
            <a:pPr>
              <a:lnSpc>
                <a:spcPts val="4339"/>
              </a:lnSpc>
            </a:pPr>
            <a:endParaRPr lang="en-US" sz="3099">
              <a:solidFill>
                <a:srgbClr val="052E6B"/>
              </a:solidFill>
              <a:latin typeface="Telegraf 2"/>
            </a:endParaRP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52E6B"/>
                </a:solidFill>
                <a:latin typeface="Telegraf 2"/>
              </a:rPr>
              <a:t>With less (but streamlined) data to process, the LLM models can be tested much faster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endParaRPr lang="en-US" sz="3099">
              <a:solidFill>
                <a:srgbClr val="052E6B"/>
              </a:solidFill>
              <a:latin typeface="Telegraf 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868728" y="3164141"/>
            <a:ext cx="1315581" cy="1315581"/>
          </a:xfrm>
          <a:custGeom>
            <a:avLst/>
            <a:gdLst/>
            <a:ahLst/>
            <a:cxnLst/>
            <a:rect l="l" t="t" r="r" b="b"/>
            <a:pathLst>
              <a:path w="1315581" h="1315581">
                <a:moveTo>
                  <a:pt x="0" y="0"/>
                </a:moveTo>
                <a:lnTo>
                  <a:pt x="1315581" y="0"/>
                </a:lnTo>
                <a:lnTo>
                  <a:pt x="1315581" y="1315581"/>
                </a:lnTo>
                <a:lnTo>
                  <a:pt x="0" y="13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038962" y="5289347"/>
            <a:ext cx="1330257" cy="1330257"/>
          </a:xfrm>
          <a:custGeom>
            <a:avLst/>
            <a:gdLst/>
            <a:ahLst/>
            <a:cxnLst/>
            <a:rect l="l" t="t" r="r" b="b"/>
            <a:pathLst>
              <a:path w="1330257" h="1330257">
                <a:moveTo>
                  <a:pt x="0" y="0"/>
                </a:moveTo>
                <a:lnTo>
                  <a:pt x="1330257" y="0"/>
                </a:lnTo>
                <a:lnTo>
                  <a:pt x="1330257" y="1330258"/>
                </a:lnTo>
                <a:lnTo>
                  <a:pt x="0" y="1330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86708" y="7426865"/>
            <a:ext cx="1297601" cy="1636881"/>
          </a:xfrm>
          <a:custGeom>
            <a:avLst/>
            <a:gdLst/>
            <a:ahLst/>
            <a:cxnLst/>
            <a:rect l="l" t="t" r="r" b="b"/>
            <a:pathLst>
              <a:path w="1297601" h="1636881">
                <a:moveTo>
                  <a:pt x="0" y="0"/>
                </a:moveTo>
                <a:lnTo>
                  <a:pt x="1297601" y="0"/>
                </a:lnTo>
                <a:lnTo>
                  <a:pt x="1297601" y="1636882"/>
                </a:lnTo>
                <a:lnTo>
                  <a:pt x="0" y="163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893406" y="1028700"/>
            <a:ext cx="10501188" cy="1863003"/>
            <a:chOff x="0" y="0"/>
            <a:chExt cx="14001584" cy="24840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14001584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Assumptions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71135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4710548">
            <a:off x="-5593914" y="3651066"/>
            <a:ext cx="11111629" cy="2367296"/>
          </a:xfrm>
          <a:prstGeom prst="rect">
            <a:avLst/>
          </a:prstGeom>
          <a:solidFill>
            <a:srgbClr val="FD9D2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893406" y="1028700"/>
            <a:ext cx="10501188" cy="1862948"/>
            <a:chOff x="0" y="0"/>
            <a:chExt cx="14001584" cy="2483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4001584" cy="14953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52E6B"/>
                  </a:solidFill>
                  <a:latin typeface="Telegraf 1 Bold"/>
                </a:rPr>
                <a:t>Our Approach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1063"/>
              <a:ext cx="14001584" cy="51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rot="-890320">
            <a:off x="-1242828" y="-1023300"/>
            <a:ext cx="10067692" cy="2343994"/>
          </a:xfrm>
          <a:prstGeom prst="rect">
            <a:avLst/>
          </a:prstGeom>
          <a:solidFill>
            <a:srgbClr val="E15C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06618" y="3093188"/>
            <a:ext cx="13131250" cy="636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52E6B"/>
                </a:solidFill>
                <a:latin typeface="Telegraf 1 Bold"/>
              </a:rPr>
              <a:t>The four tiers of our action plan: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052E6B"/>
              </a:solidFill>
              <a:latin typeface="Telegraf 1 Bold"/>
            </a:endParaRPr>
          </a:p>
          <a:p>
            <a:pPr marL="777237" lvl="1" indent="-388618">
              <a:lnSpc>
                <a:spcPts val="8999"/>
              </a:lnSpc>
              <a:buFont typeface="Arial"/>
              <a:buChar char="•"/>
            </a:pPr>
            <a:r>
              <a:rPr lang="en-US" sz="3599">
                <a:solidFill>
                  <a:srgbClr val="052E6B"/>
                </a:solidFill>
                <a:latin typeface="Telegraf 1"/>
              </a:rPr>
              <a:t> Clean the data</a:t>
            </a:r>
          </a:p>
          <a:p>
            <a:pPr marL="777237" lvl="1" indent="-388618">
              <a:lnSpc>
                <a:spcPts val="8999"/>
              </a:lnSpc>
              <a:buFont typeface="Arial"/>
              <a:buChar char="•"/>
            </a:pPr>
            <a:r>
              <a:rPr lang="en-US" sz="3599">
                <a:solidFill>
                  <a:srgbClr val="052E6B"/>
                </a:solidFill>
                <a:latin typeface="Telegraf 1"/>
              </a:rPr>
              <a:t> Make usable and adaptable prompts</a:t>
            </a:r>
          </a:p>
          <a:p>
            <a:pPr marL="777237" lvl="1" indent="-388618">
              <a:lnSpc>
                <a:spcPts val="8999"/>
              </a:lnSpc>
              <a:buFont typeface="Arial"/>
              <a:buChar char="•"/>
            </a:pPr>
            <a:r>
              <a:rPr lang="en-US" sz="3599">
                <a:solidFill>
                  <a:srgbClr val="052E6B"/>
                </a:solidFill>
                <a:latin typeface="Telegraf 1"/>
              </a:rPr>
              <a:t> Summarize and visualize results</a:t>
            </a:r>
          </a:p>
          <a:p>
            <a:pPr marL="777237" lvl="1" indent="-388618">
              <a:lnSpc>
                <a:spcPts val="8999"/>
              </a:lnSpc>
              <a:buFont typeface="Arial"/>
              <a:buChar char="•"/>
            </a:pPr>
            <a:r>
              <a:rPr lang="en-US" sz="3599">
                <a:solidFill>
                  <a:srgbClr val="052E6B"/>
                </a:solidFill>
                <a:latin typeface="Telegraf 1"/>
              </a:rPr>
              <a:t> Note the shortcomings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599">
              <a:solidFill>
                <a:srgbClr val="052E6B"/>
              </a:solidFill>
              <a:latin typeface="Telegraf 1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074221" y="2816206"/>
            <a:ext cx="2327294" cy="2327294"/>
          </a:xfrm>
          <a:custGeom>
            <a:avLst/>
            <a:gdLst/>
            <a:ahLst/>
            <a:cxnLst/>
            <a:rect l="l" t="t" r="r" b="b"/>
            <a:pathLst>
              <a:path w="2327294" h="2327294">
                <a:moveTo>
                  <a:pt x="0" y="0"/>
                </a:moveTo>
                <a:lnTo>
                  <a:pt x="2327294" y="0"/>
                </a:lnTo>
                <a:lnTo>
                  <a:pt x="2327294" y="2327294"/>
                </a:lnTo>
                <a:lnTo>
                  <a:pt x="0" y="2327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653327" y="4834714"/>
            <a:ext cx="4260028" cy="4114800"/>
          </a:xfrm>
          <a:custGeom>
            <a:avLst/>
            <a:gdLst/>
            <a:ahLst/>
            <a:cxnLst/>
            <a:rect l="l" t="t" r="r" b="b"/>
            <a:pathLst>
              <a:path w="4260028" h="4114800">
                <a:moveTo>
                  <a:pt x="0" y="0"/>
                </a:moveTo>
                <a:lnTo>
                  <a:pt x="4260028" y="0"/>
                </a:lnTo>
                <a:lnTo>
                  <a:pt x="4260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CE54433A071454438B1B105AE09B26BE" ma:contentTypeVersion="10" ma:contentTypeDescription="Új dokumentum létrehozása." ma:contentTypeScope="" ma:versionID="68e9ba83315a93020ce27e09a0c44bdd">
  <xsd:schema xmlns:xsd="http://www.w3.org/2001/XMLSchema" xmlns:xs="http://www.w3.org/2001/XMLSchema" xmlns:p="http://schemas.microsoft.com/office/2006/metadata/properties" xmlns:ns2="e682a44b-852c-47e4-b842-054fffc5a4e0" targetNamespace="http://schemas.microsoft.com/office/2006/metadata/properties" ma:root="true" ma:fieldsID="dda5440a7ab2e023010e9b669f124913" ns2:_="">
    <xsd:import namespace="e682a44b-852c-47e4-b842-054fffc5a4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82a44b-852c-47e4-b842-054fffc5a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1a14e36f-e084-4b04-bba6-548b1473dc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82a44b-852c-47e4-b842-054fffc5a4e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CEBC0A1-3AE8-4207-B83F-8F8F663FE3A8}"/>
</file>

<file path=customXml/itemProps2.xml><?xml version="1.0" encoding="utf-8"?>
<ds:datastoreItem xmlns:ds="http://schemas.openxmlformats.org/officeDocument/2006/customXml" ds:itemID="{C4D09A4F-8918-44CA-8B15-58520B080B9A}"/>
</file>

<file path=customXml/itemProps3.xml><?xml version="1.0" encoding="utf-8"?>
<ds:datastoreItem xmlns:ds="http://schemas.openxmlformats.org/officeDocument/2006/customXml" ds:itemID="{CC27333F-1EBB-47D4-8398-17FBC5C858A7}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1266</Words>
  <Application>Microsoft Office PowerPoint</Application>
  <PresentationFormat>Custom</PresentationFormat>
  <Paragraphs>170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Telegraf 1 Bold</vt:lpstr>
      <vt:lpstr>Telegraf 1</vt:lpstr>
      <vt:lpstr>Calibri</vt:lpstr>
      <vt:lpstr>Canva Sans</vt:lpstr>
      <vt:lpstr>Canva Sans Bold</vt:lpstr>
      <vt:lpstr>Canva Sans Bold Italics</vt:lpstr>
      <vt:lpstr>Telegraf 2 Bold</vt:lpstr>
      <vt:lpstr>Arial</vt:lpstr>
      <vt:lpstr>Telegraf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Neat-works</dc:title>
  <dc:creator>Benedek</dc:creator>
  <cp:lastModifiedBy>Szeli, Benedek</cp:lastModifiedBy>
  <cp:revision>2</cp:revision>
  <dcterms:created xsi:type="dcterms:W3CDTF">2006-08-16T00:00:00Z</dcterms:created>
  <dcterms:modified xsi:type="dcterms:W3CDTF">2024-03-14T21:21:13Z</dcterms:modified>
  <dc:identifier>DAF_VBoWCaI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0x010100CE54433A071454438B1B105AE09B26BE</vt:lpwstr>
  </property>
</Properties>
</file>